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1" r:id="rId3"/>
    <p:sldId id="258" r:id="rId4"/>
    <p:sldId id="357" r:id="rId5"/>
    <p:sldId id="269" r:id="rId6"/>
    <p:sldId id="266" r:id="rId7"/>
    <p:sldId id="270" r:id="rId8"/>
    <p:sldId id="268" r:id="rId9"/>
    <p:sldId id="352" r:id="rId10"/>
    <p:sldId id="287" r:id="rId11"/>
    <p:sldId id="299" r:id="rId12"/>
    <p:sldId id="300" r:id="rId13"/>
    <p:sldId id="358" r:id="rId14"/>
    <p:sldId id="359" r:id="rId15"/>
    <p:sldId id="364" r:id="rId16"/>
    <p:sldId id="350" r:id="rId17"/>
    <p:sldId id="360" r:id="rId18"/>
    <p:sldId id="36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1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45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제주공항의 출발 지연</a:t>
            </a:r>
            <a:endParaRPr lang="ko-KR" dirty="0"/>
          </a:p>
        </c:rich>
      </c:tx>
      <c:layout>
        <c:manualLayout>
          <c:xMode val="edge"/>
          <c:yMode val="edge"/>
          <c:x val="0.34133088411320883"/>
          <c:y val="1.58085579483230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7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A17-4853-B00D-549561D47B9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A17-4853-B00D-549561D47B9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A17-4853-B00D-549561D47B9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A17-4853-B00D-549561D47B95}"/>
              </c:ext>
            </c:extLst>
          </c:dPt>
          <c:dLbls>
            <c:dLbl>
              <c:idx val="0"/>
              <c:layout>
                <c:manualLayout>
                  <c:x val="-6.287850611921468E-2"/>
                  <c:y val="0.3022138822049829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800" dirty="0"/>
                      <a:t>지연 </a:t>
                    </a:r>
                    <a:fld id="{57D901B1-FF38-4222-A232-FA7211EDE395}" type="VALUE">
                      <a:rPr lang="en-US" altLang="ko-KR" sz="2800"/>
                      <a:pPr>
                        <a:defRPr/>
                      </a:pPr>
                      <a:t>[값]</a:t>
                    </a:fld>
                    <a:endParaRPr lang="ko-KR" altLang="en-US" sz="28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00104234354753"/>
                      <c:h val="0.181858072664425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A17-4853-B00D-549561D47B9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ko-KR" altLang="en-US" sz="1800"/>
                      <a:t>정상 운행 </a:t>
                    </a:r>
                    <a:fld id="{635B65DA-2526-492F-9B01-0ACFB6171BB5}" type="VALUE">
                      <a:rPr lang="en-US" altLang="ko-KR" sz="1800" smtClean="0"/>
                      <a:pPr/>
                      <a:t>[값]</a:t>
                    </a:fld>
                    <a:endParaRPr lang="ko-KR" altLang="en-US" sz="1800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A17-4853-B00D-549561D47B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지연</c:v>
                </c:pt>
                <c:pt idx="1">
                  <c:v>정상운행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678</c:v>
                </c:pt>
                <c:pt idx="1">
                  <c:v>13401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A17-4853-B00D-549561D47B9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266923341121078"/>
          <c:y val="0.12961710510865376"/>
          <c:w val="0.27603470925257978"/>
          <c:h val="5.73475148407505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4E4FE-C8EA-4811-91A2-5DF870A9AAEB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C3352-F3BA-493B-A976-6302E17EF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0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7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3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6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77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제시간에 도착하는 비행 건수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도착예정시간보다 늦었을 때 비행 건수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항공사별로 제시간에 도착하는 비행기의 비율이다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플라이강원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53.1%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대한항공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50.9%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아시아나항공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46.8%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진에어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45.7%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제주항공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45.3%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에어부산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44.7%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티웨이항공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42.8%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에어서울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31.7%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플라이강원과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대한항공을 제외하고는 대부분의 항공사가 제때 도착하는 비율이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되지 않는 것을 알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특히나 에어서울 같은 경우는 겨우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31.7%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대중에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대만이 제시간에 공항에 도착하고 나머지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대는 늦게 도착한다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D9478-11F9-42E4-A047-A71E524A9B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4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A567C-3C7B-4C22-9810-3EB1310B9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529A5E-A312-4827-891C-D4CE2B634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CD8C7-A627-4630-ADB8-16A2FD46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2B994-B30A-4A2A-B8DC-874A493F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41261C-0CE8-404A-8AEC-5AA399B5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7D26E-3D1A-4E20-A81B-B938F22D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59FE47-945E-4A1A-9D3C-D146FDEAE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3BF53-DC34-4765-BE03-9B3A56FE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5A558-0276-4999-9355-2D089DEF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F410F-A377-409F-8856-99970F7B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40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8A947C-07CF-4A36-9418-7F66FAE4E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DD0AB3-E99A-485F-9F7C-AA64C631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36DA-5A97-4EF5-B411-98552394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2838D-225B-45C4-999A-146BC115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8BFBC0-C2FA-4AA2-B7FC-7AAB6880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81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52414" y="1580657"/>
            <a:ext cx="1556362" cy="15559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52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06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ABD42-F473-4D42-9EF5-005B5F80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E9708-6B57-4134-A6C3-06B8384E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4EEE2-EDA1-40F7-AA60-7FC5F7E00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AC0C4-ECBE-434A-A5B7-C1A809E5A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9FC43-4E7B-4619-91E5-7F33442A6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B8536-2F13-45B6-AC90-D909AFCD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A3B74-F106-43F7-8B3A-649F2F82D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934A2-B49D-42E2-9BD1-09E39046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90207-DDAA-40E9-A648-75C47AAD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D209B-F793-4130-9718-0E5B6E6D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8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C8ED-04AE-4C97-AADC-279F565A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15B4E-679E-4C2E-BA84-AC9E09904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522FB5-54DE-4EAB-9136-DA639A2E5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DA1846-25A3-4A13-9F42-D333665F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178DB-D922-4282-947E-867007D8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1326FB-E0D4-406F-98D0-DF394C75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3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5435F-0A6A-4960-8EBD-3D8A37D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C437F-544F-4CC9-B655-F6915ADE7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F1D54-F96F-4375-A941-39350301F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7C5043-1535-4620-91C8-860808E0F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6864C-55B7-4FDE-8E35-7CD962AF9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35FAEA-2273-4B3B-BC5A-C5DB6E61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9765D2-C106-4C26-B29F-A540C5120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CCAF87-A74D-47FE-84DC-1162AF04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7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20EA4-515D-4741-B5F4-102256F6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524631-D595-4966-A146-96CE4FBC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EB4C71-A7D9-4740-B7CA-FB7D2F7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F96509-CA21-4932-A1FC-1440A243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8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A552E1-0AAC-41B8-892B-25CC995E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329B83-4B8C-46A5-96DB-70E43D35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4A217-10C2-4A24-8440-63EC9AC6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5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13CD9-4288-490D-A23D-4FFE5EB6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B6C2A-6EEE-4A41-9C69-BD284EA0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13EFDD-150B-46F2-8ADA-5159264B6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20179E-4825-4CCB-A1BC-C58E780F7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F4415-1309-4405-82E0-4F6F82BA9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A7920A-F59F-48F9-82AC-93BB2BC2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ADDE-6B28-4015-AA06-5C232CD8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9B3C80-D29E-4299-A1F8-C73BB31E4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507802-CE12-4274-84D9-938F80CF0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4E087-11F3-403E-9BC2-DA018093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A457A8-DCDF-4A61-8621-71947151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C4B10-1F93-470F-B3FF-1127215C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8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D78B76-1BF4-4BDF-B96C-511D56BE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9778A3-0C1F-4D7A-8C0F-CDEC6F2EC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960FD-66E4-4061-83FC-F00C8F267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98C9C-8FC3-4522-898B-E54D2AD0B44D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6BD0E-00ED-464F-9239-9B5C10A26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D83105-F714-42D5-9636-D1FA7E2C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ECA8B-A217-4981-9D34-AF4700FCE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8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ebp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pixnio.com/objects/books/magnifying-glass-dictionary-document-paper-book-text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sosceles Triangle 25"/>
          <p:cNvSpPr/>
          <p:nvPr/>
        </p:nvSpPr>
        <p:spPr>
          <a:xfrm rot="18900000">
            <a:off x="4733544" y="1803400"/>
            <a:ext cx="3182112" cy="2743200"/>
          </a:xfrm>
          <a:prstGeom prst="triangle">
            <a:avLst/>
          </a:prstGeom>
          <a:noFill/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/>
        </p:nvSpPr>
        <p:spPr>
          <a:xfrm>
            <a:off x="3518218" y="2705101"/>
            <a:ext cx="5339059" cy="18877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800891" y="3372624"/>
            <a:ext cx="58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242612" y="3372624"/>
            <a:ext cx="58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91524" y="619433"/>
            <a:ext cx="2743201" cy="2809568"/>
            <a:chOff x="1179872" y="1238865"/>
            <a:chExt cx="5486401" cy="5619135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2035277" y="1238865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445342" y="227125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179872" y="308241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890685" y="1861664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9057098" y="4658807"/>
            <a:ext cx="2743201" cy="2809568"/>
            <a:chOff x="18111021" y="9317613"/>
            <a:chExt cx="5486401" cy="5619135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18966426" y="9317613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8376491" y="10350000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111021" y="11161160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9821834" y="994041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657200" y="2818626"/>
            <a:ext cx="548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pc="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슬기로운 </a:t>
            </a:r>
            <a:endParaRPr lang="en-US" altLang="ko-KR" sz="5400" b="1" spc="3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  <a:p>
            <a:pPr algn="ctr"/>
            <a:r>
              <a:rPr lang="ko-KR" altLang="en-US" sz="5400" b="1" spc="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비행생활 </a:t>
            </a:r>
            <a:endParaRPr lang="en-US" sz="5400" b="1" spc="3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18218" y="5294927"/>
            <a:ext cx="5765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300" dirty="0">
                <a:solidFill>
                  <a:schemeClr val="tx2"/>
                </a:solidFill>
                <a:latin typeface="Montserrat" charset="0"/>
                <a:ea typeface="Montserrat Extra" charset="0"/>
                <a:cs typeface="Montserrat Extra" charset="0"/>
              </a:rPr>
              <a:t>아이디어 부분</a:t>
            </a:r>
            <a:endParaRPr lang="en-US" sz="1400" b="1" spc="300" dirty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23" name="Параллелограмм 17">
            <a:extLst>
              <a:ext uri="{FF2B5EF4-FFF2-40B4-BE49-F238E27FC236}">
                <a16:creationId xmlns:a16="http://schemas.microsoft.com/office/drawing/2014/main" id="{5E0DB9D3-A92A-4527-8499-770310A88303}"/>
              </a:ext>
            </a:extLst>
          </p:cNvPr>
          <p:cNvSpPr/>
          <p:nvPr/>
        </p:nvSpPr>
        <p:spPr>
          <a:xfrm>
            <a:off x="0" y="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Прямоугольный треугольник 11">
            <a:extLst>
              <a:ext uri="{FF2B5EF4-FFF2-40B4-BE49-F238E27FC236}">
                <a16:creationId xmlns:a16="http://schemas.microsoft.com/office/drawing/2014/main" id="{0FBEF622-D27D-43DC-A272-B834F415B599}"/>
              </a:ext>
            </a:extLst>
          </p:cNvPr>
          <p:cNvSpPr/>
          <p:nvPr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544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_x302889152" descr="EMB00001f58319b">
            <a:extLst>
              <a:ext uri="{FF2B5EF4-FFF2-40B4-BE49-F238E27FC236}">
                <a16:creationId xmlns:a16="http://schemas.microsoft.com/office/drawing/2014/main" id="{4B333D9E-2B4A-4DA2-B967-39A35B0F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" y="1292878"/>
            <a:ext cx="5240654" cy="462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749455664" descr="EMB00001f58319d">
            <a:extLst>
              <a:ext uri="{FF2B5EF4-FFF2-40B4-BE49-F238E27FC236}">
                <a16:creationId xmlns:a16="http://schemas.microsoft.com/office/drawing/2014/main" id="{6567547D-9D7E-416A-99C4-128D24C5F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9"/>
          <a:stretch/>
        </p:blipFill>
        <p:spPr bwMode="auto">
          <a:xfrm>
            <a:off x="6327954" y="1191277"/>
            <a:ext cx="5240654" cy="462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F09C27-3E84-49FE-B577-FBA03F8D80A9}"/>
              </a:ext>
            </a:extLst>
          </p:cNvPr>
          <p:cNvSpPr txBox="1"/>
          <p:nvPr/>
        </p:nvSpPr>
        <p:spPr>
          <a:xfrm>
            <a:off x="7680176" y="5984840"/>
            <a:ext cx="28083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rgbClr val="53575A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7706</a:t>
            </a:r>
            <a:r>
              <a:rPr lang="ko-KR" altLang="en-US" sz="3400" dirty="0">
                <a:solidFill>
                  <a:srgbClr val="53575A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34AD-F77D-41AD-92BA-4EBE279C50E0}"/>
              </a:ext>
            </a:extLst>
          </p:cNvPr>
          <p:cNvSpPr txBox="1"/>
          <p:nvPr/>
        </p:nvSpPr>
        <p:spPr>
          <a:xfrm>
            <a:off x="5519936" y="5782710"/>
            <a:ext cx="377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3575A"/>
                </a:solidFill>
              </a:rPr>
              <a:t>&lt;</a:t>
            </a:r>
            <a:endParaRPr lang="ko-KR" altLang="en-US" sz="6000" dirty="0">
              <a:solidFill>
                <a:srgbClr val="53575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3587F-EA11-4A02-82E6-9634EE12CACB}"/>
              </a:ext>
            </a:extLst>
          </p:cNvPr>
          <p:cNvSpPr txBox="1"/>
          <p:nvPr/>
        </p:nvSpPr>
        <p:spPr>
          <a:xfrm>
            <a:off x="2135560" y="5982766"/>
            <a:ext cx="28083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rgbClr val="53575A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678</a:t>
            </a:r>
            <a:r>
              <a:rPr lang="ko-KR" altLang="en-US" sz="3400" dirty="0">
                <a:solidFill>
                  <a:srgbClr val="53575A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건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575DAEDB-BD6E-4461-ACEE-85062C470516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B636AC-6292-4F1A-AE7F-57162B675F95}"/>
              </a:ext>
            </a:extLst>
          </p:cNvPr>
          <p:cNvSpPr txBox="1"/>
          <p:nvPr/>
        </p:nvSpPr>
        <p:spPr>
          <a:xfrm>
            <a:off x="198061" y="347611"/>
            <a:ext cx="4840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현황 분석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06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3">
            <a:extLst>
              <a:ext uri="{FF2B5EF4-FFF2-40B4-BE49-F238E27FC236}">
                <a16:creationId xmlns:a16="http://schemas.microsoft.com/office/drawing/2014/main" id="{12E977A9-6F82-4A56-983E-1374DE203BFF}"/>
              </a:ext>
            </a:extLst>
          </p:cNvPr>
          <p:cNvSpPr txBox="1"/>
          <p:nvPr/>
        </p:nvSpPr>
        <p:spPr>
          <a:xfrm>
            <a:off x="407368" y="1293922"/>
            <a:ext cx="61318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53575A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Arial" panose="020B0604020202020204" pitchFamily="34" charset="0"/>
              </a:rPr>
              <a:t>제 시간에 도착하는 항공사는 어딘 가요</a:t>
            </a:r>
            <a:r>
              <a:rPr lang="en-US" altLang="ko-KR" sz="2500" b="1" dirty="0">
                <a:solidFill>
                  <a:srgbClr val="53575A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  <a:cs typeface="Arial" panose="020B0604020202020204" pitchFamily="34" charset="0"/>
              </a:rPr>
              <a:t>? </a:t>
            </a:r>
            <a:endParaRPr lang="en-US" altLang="zh-CN" sz="2500" b="1" dirty="0">
              <a:solidFill>
                <a:srgbClr val="53575A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2049" name="_x16444232" descr="EMB0000354809dc">
            <a:extLst>
              <a:ext uri="{FF2B5EF4-FFF2-40B4-BE49-F238E27FC236}">
                <a16:creationId xmlns:a16="http://schemas.microsoft.com/office/drawing/2014/main" id="{D25C28BA-43B4-40E9-9E4E-7CB5441D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5" y="1895684"/>
            <a:ext cx="841525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19546178-27E7-40CE-863A-F495B32F7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15" y="3798245"/>
            <a:ext cx="15858713" cy="79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581580768" descr="EMB0000354809de">
            <a:extLst>
              <a:ext uri="{FF2B5EF4-FFF2-40B4-BE49-F238E27FC236}">
                <a16:creationId xmlns:a16="http://schemas.microsoft.com/office/drawing/2014/main" id="{FEB86BF3-3FDA-4AC5-A467-7EEC9EB7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4" y="4313027"/>
            <a:ext cx="8514207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05D843-D7B0-4C91-871A-164322C33B03}"/>
              </a:ext>
            </a:extLst>
          </p:cNvPr>
          <p:cNvSpPr txBox="1"/>
          <p:nvPr/>
        </p:nvSpPr>
        <p:spPr>
          <a:xfrm>
            <a:off x="8812544" y="2067547"/>
            <a:ext cx="392090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000" b="1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제시간에 도착하는 비율</a:t>
            </a:r>
            <a:endParaRPr lang="en-US" altLang="ko-KR" sz="2000" b="1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>
              <a:spcBef>
                <a:spcPts val="300"/>
              </a:spcBef>
            </a:pPr>
            <a:endParaRPr lang="en-US" altLang="ko-KR" sz="2000" b="1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플라이강원 </a:t>
            </a:r>
            <a:r>
              <a:rPr lang="en-US" altLang="ko-KR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53.1%</a:t>
            </a: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대한항공 </a:t>
            </a:r>
            <a:r>
              <a:rPr lang="en-US" altLang="ko-KR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50.9%</a:t>
            </a: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아시아나항공 </a:t>
            </a:r>
            <a:r>
              <a:rPr lang="en-US" altLang="ko-KR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46.8%</a:t>
            </a: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진에어 </a:t>
            </a:r>
            <a:r>
              <a:rPr lang="en-US" altLang="ko-KR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45.7%</a:t>
            </a: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제주항공 </a:t>
            </a:r>
            <a:r>
              <a:rPr lang="en-US" altLang="ko-KR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45.3%</a:t>
            </a: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에어부산 </a:t>
            </a:r>
            <a:r>
              <a:rPr lang="en-US" altLang="ko-KR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44.7%</a:t>
            </a: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티웨이항공 </a:t>
            </a:r>
            <a:r>
              <a:rPr lang="en-US" altLang="ko-KR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42.8%</a:t>
            </a:r>
          </a:p>
          <a:p>
            <a:pPr marL="285750" indent="-285750">
              <a:spcBef>
                <a:spcPts val="300"/>
              </a:spcBef>
              <a:buFontTx/>
              <a:buChar char="-"/>
            </a:pPr>
            <a:r>
              <a:rPr lang="ko-KR" altLang="en-US" sz="2000" dirty="0">
                <a:solidFill>
                  <a:srgbClr val="FF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에어서울</a:t>
            </a:r>
            <a:r>
              <a:rPr lang="ko-KR" altLang="en-US" sz="2000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31.7%</a:t>
            </a:r>
          </a:p>
          <a:p>
            <a:pPr marL="285750" indent="-285750">
              <a:spcBef>
                <a:spcPts val="300"/>
              </a:spcBef>
              <a:buFontTx/>
              <a:buChar char="-"/>
            </a:pPr>
            <a:endParaRPr lang="en-US" altLang="ko-KR" sz="16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285750" indent="-285750">
              <a:spcBef>
                <a:spcPts val="300"/>
              </a:spcBef>
              <a:buFontTx/>
              <a:buChar char="-"/>
            </a:pPr>
            <a:endParaRPr lang="en-US" altLang="ko-KR" sz="16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>
              <a:spcBef>
                <a:spcPts val="300"/>
              </a:spcBef>
            </a:pPr>
            <a:endParaRPr lang="en-US" altLang="ko-KR" sz="1600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cxnSp>
        <p:nvCxnSpPr>
          <p:cNvPr id="10" name="Straight Connector 3">
            <a:extLst>
              <a:ext uri="{FF2B5EF4-FFF2-40B4-BE49-F238E27FC236}">
                <a16:creationId xmlns:a16="http://schemas.microsoft.com/office/drawing/2014/main" id="{32890BB5-A430-435A-B5AA-7235ABAF511D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E42DEC-96CC-4001-AA0D-D9AE57EDB0D3}"/>
              </a:ext>
            </a:extLst>
          </p:cNvPr>
          <p:cNvSpPr txBox="1"/>
          <p:nvPr/>
        </p:nvSpPr>
        <p:spPr>
          <a:xfrm>
            <a:off x="198061" y="347611"/>
            <a:ext cx="446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현황 분석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18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4">
            <a:extLst>
              <a:ext uri="{FF2B5EF4-FFF2-40B4-BE49-F238E27FC236}">
                <a16:creationId xmlns:a16="http://schemas.microsoft.com/office/drawing/2014/main" id="{F0FAE8BF-B1BF-4C55-BACC-F7013265F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4502" y="190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6BF5EC7F-87ED-4127-944D-4B55670CE16B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51F336-0BF1-4E35-AC0F-16E3F1E98E65}"/>
              </a:ext>
            </a:extLst>
          </p:cNvPr>
          <p:cNvSpPr txBox="1"/>
          <p:nvPr/>
        </p:nvSpPr>
        <p:spPr>
          <a:xfrm>
            <a:off x="164503" y="439963"/>
            <a:ext cx="555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Customer Journey map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DDE49C8-4ACA-45B7-8F7F-829229948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01" y="3235203"/>
            <a:ext cx="162574" cy="1625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BBDDA99-482E-4C11-9E14-0EE111331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01" y="3235203"/>
            <a:ext cx="162574" cy="16257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A6C91F-BDC8-45E0-A15A-2AD5254A6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4" y="5208951"/>
            <a:ext cx="558024" cy="558024"/>
          </a:xfrm>
          <a:prstGeom prst="rect">
            <a:avLst/>
          </a:prstGeom>
        </p:spPr>
      </p:pic>
      <p:sp>
        <p:nvSpPr>
          <p:cNvPr id="36" name="Text Box 10">
            <a:extLst>
              <a:ext uri="{FF2B5EF4-FFF2-40B4-BE49-F238E27FC236}">
                <a16:creationId xmlns:a16="http://schemas.microsoft.com/office/drawing/2014/main" id="{470ABE5B-5832-421B-BCFE-BDAF1B9DF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526" y="3844251"/>
            <a:ext cx="2290872" cy="67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ko-KR" altLang="en-US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회사에서 서울 삼</a:t>
            </a:r>
            <a:r>
              <a:rPr lang="en-US" altLang="ko-KR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x</a:t>
            </a:r>
            <a:r>
              <a:rPr lang="ko-KR" altLang="en-US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수</a:t>
            </a:r>
            <a:r>
              <a:rPr lang="en-US" altLang="ko-KR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ko-KR" altLang="en-US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계약 건으로 인해서 서울 출장이 있음</a:t>
            </a:r>
            <a:r>
              <a:rPr lang="en-US" altLang="ko-KR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55F9E84-DF36-4BAF-99CD-D14446378C2A}"/>
              </a:ext>
            </a:extLst>
          </p:cNvPr>
          <p:cNvGrpSpPr/>
          <p:nvPr/>
        </p:nvGrpSpPr>
        <p:grpSpPr>
          <a:xfrm>
            <a:off x="731892" y="3108442"/>
            <a:ext cx="706706" cy="679950"/>
            <a:chOff x="2127934" y="1426584"/>
            <a:chExt cx="899746" cy="859416"/>
          </a:xfrm>
        </p:grpSpPr>
        <p:sp>
          <p:nvSpPr>
            <p:cNvPr id="38" name="Oval 48">
              <a:extLst>
                <a:ext uri="{FF2B5EF4-FFF2-40B4-BE49-F238E27FC236}">
                  <a16:creationId xmlns:a16="http://schemas.microsoft.com/office/drawing/2014/main" id="{0D4EF93F-B921-43DA-AC18-C18A13D7BFD3}"/>
                </a:ext>
              </a:extLst>
            </p:cNvPr>
            <p:cNvSpPr/>
            <p:nvPr/>
          </p:nvSpPr>
          <p:spPr>
            <a:xfrm>
              <a:off x="2127934" y="1426584"/>
              <a:ext cx="899746" cy="859416"/>
            </a:xfrm>
            <a:prstGeom prst="ellipse">
              <a:avLst/>
            </a:prstGeom>
            <a:noFill/>
            <a:ln w="38100">
              <a:solidFill>
                <a:srgbClr val="15A1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Text Box 10">
              <a:extLst>
                <a:ext uri="{FF2B5EF4-FFF2-40B4-BE49-F238E27FC236}">
                  <a16:creationId xmlns:a16="http://schemas.microsoft.com/office/drawing/2014/main" id="{5E723ADF-A33B-44C8-9B74-BC4F47BA7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584" y="1497186"/>
              <a:ext cx="684445" cy="700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40"/>
              <a:r>
                <a:rPr lang="en-US" sz="3200" b="1" dirty="0">
                  <a:latin typeface="Lato" panose="020F0502020204030203" pitchFamily="34" charset="0"/>
                  <a:ea typeface="Open Sans" pitchFamily="34" charset="0"/>
                  <a:cs typeface="Open Sans Light"/>
                </a:rPr>
                <a:t> 1</a:t>
              </a:r>
              <a:endParaRPr lang="en-US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cxnSp>
        <p:nvCxnSpPr>
          <p:cNvPr id="40" name="Straight Connector 27">
            <a:extLst>
              <a:ext uri="{FF2B5EF4-FFF2-40B4-BE49-F238E27FC236}">
                <a16:creationId xmlns:a16="http://schemas.microsoft.com/office/drawing/2014/main" id="{155FE7F8-9C9E-4188-AF47-8C3FD982E53E}"/>
              </a:ext>
            </a:extLst>
          </p:cNvPr>
          <p:cNvCxnSpPr/>
          <p:nvPr/>
        </p:nvCxnSpPr>
        <p:spPr>
          <a:xfrm flipV="1">
            <a:off x="1438598" y="2636820"/>
            <a:ext cx="1687827" cy="760957"/>
          </a:xfrm>
          <a:prstGeom prst="line">
            <a:avLst/>
          </a:prstGeom>
          <a:ln w="38100">
            <a:solidFill>
              <a:srgbClr val="15A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Box 10">
            <a:extLst>
              <a:ext uri="{FF2B5EF4-FFF2-40B4-BE49-F238E27FC236}">
                <a16:creationId xmlns:a16="http://schemas.microsoft.com/office/drawing/2014/main" id="{02C27CEF-6A97-474C-890F-E7E04EA59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130" y="5737580"/>
            <a:ext cx="12157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ko-KR" altLang="en-US" sz="24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출장 전</a:t>
            </a:r>
            <a:endParaRPr lang="en-US" altLang="ko-KR" sz="24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849118-0D78-4A68-B871-44CB29BE37C8}"/>
              </a:ext>
            </a:extLst>
          </p:cNvPr>
          <p:cNvGrpSpPr/>
          <p:nvPr/>
        </p:nvGrpSpPr>
        <p:grpSpPr>
          <a:xfrm>
            <a:off x="3126425" y="2179166"/>
            <a:ext cx="706706" cy="679950"/>
            <a:chOff x="2127934" y="1426584"/>
            <a:chExt cx="899746" cy="859416"/>
          </a:xfrm>
        </p:grpSpPr>
        <p:sp>
          <p:nvSpPr>
            <p:cNvPr id="43" name="Oval 48">
              <a:extLst>
                <a:ext uri="{FF2B5EF4-FFF2-40B4-BE49-F238E27FC236}">
                  <a16:creationId xmlns:a16="http://schemas.microsoft.com/office/drawing/2014/main" id="{E588571B-B835-4C11-9D82-5B3EB0D53092}"/>
                </a:ext>
              </a:extLst>
            </p:cNvPr>
            <p:cNvSpPr/>
            <p:nvPr/>
          </p:nvSpPr>
          <p:spPr>
            <a:xfrm>
              <a:off x="2127934" y="1426584"/>
              <a:ext cx="899746" cy="859416"/>
            </a:xfrm>
            <a:prstGeom prst="ellipse">
              <a:avLst/>
            </a:prstGeom>
            <a:noFill/>
            <a:ln w="38100">
              <a:solidFill>
                <a:srgbClr val="15A1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Text Box 10">
              <a:extLst>
                <a:ext uri="{FF2B5EF4-FFF2-40B4-BE49-F238E27FC236}">
                  <a16:creationId xmlns:a16="http://schemas.microsoft.com/office/drawing/2014/main" id="{28534BCA-DD03-4898-8DE5-268B927A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584" y="1497186"/>
              <a:ext cx="684445" cy="700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40"/>
              <a:r>
                <a:rPr lang="en-US" sz="3200" b="1" dirty="0">
                  <a:latin typeface="Lato" panose="020F0502020204030203" pitchFamily="34" charset="0"/>
                  <a:ea typeface="Open Sans" pitchFamily="34" charset="0"/>
                  <a:cs typeface="Open Sans Light"/>
                </a:rPr>
                <a:t> 2</a:t>
              </a:r>
              <a:endParaRPr lang="en-US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45" name="Text Box 10">
            <a:extLst>
              <a:ext uri="{FF2B5EF4-FFF2-40B4-BE49-F238E27FC236}">
                <a16:creationId xmlns:a16="http://schemas.microsoft.com/office/drawing/2014/main" id="{5528C695-ED36-4891-80CA-EB6F24540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533" y="2951647"/>
            <a:ext cx="229087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ko-KR" altLang="en-US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미팅 시간이 </a:t>
            </a:r>
            <a:r>
              <a:rPr lang="en-US" altLang="ko-KR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3</a:t>
            </a:r>
            <a:r>
              <a:rPr lang="ko-KR" altLang="en-US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시 이므로 넉넉하게 </a:t>
            </a:r>
            <a:r>
              <a:rPr lang="en-US" altLang="ko-KR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12</a:t>
            </a:r>
            <a:r>
              <a:rPr lang="ko-KR" altLang="en-US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시 </a:t>
            </a:r>
            <a:r>
              <a:rPr lang="ko-KR" altLang="en-US" sz="14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에어서울</a:t>
            </a:r>
            <a:r>
              <a:rPr lang="ko-KR" altLang="en-US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비행기를 예약했음 </a:t>
            </a:r>
            <a:endParaRPr lang="en-US" sz="1333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3066094-4E2C-4298-A6F8-8FB9A2EE60CC}"/>
              </a:ext>
            </a:extLst>
          </p:cNvPr>
          <p:cNvGrpSpPr/>
          <p:nvPr/>
        </p:nvGrpSpPr>
        <p:grpSpPr>
          <a:xfrm>
            <a:off x="5383600" y="2484351"/>
            <a:ext cx="706706" cy="679950"/>
            <a:chOff x="2127934" y="1426584"/>
            <a:chExt cx="899746" cy="859416"/>
          </a:xfrm>
        </p:grpSpPr>
        <p:sp>
          <p:nvSpPr>
            <p:cNvPr id="47" name="Oval 48">
              <a:extLst>
                <a:ext uri="{FF2B5EF4-FFF2-40B4-BE49-F238E27FC236}">
                  <a16:creationId xmlns:a16="http://schemas.microsoft.com/office/drawing/2014/main" id="{2362EF4C-7AE7-40BB-B595-06F2B9D7851B}"/>
                </a:ext>
              </a:extLst>
            </p:cNvPr>
            <p:cNvSpPr/>
            <p:nvPr/>
          </p:nvSpPr>
          <p:spPr>
            <a:xfrm>
              <a:off x="2127934" y="1426584"/>
              <a:ext cx="899746" cy="859416"/>
            </a:xfrm>
            <a:prstGeom prst="ellipse">
              <a:avLst/>
            </a:prstGeom>
            <a:noFill/>
            <a:ln w="38100">
              <a:solidFill>
                <a:srgbClr val="15A1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8" name="Text Box 10">
              <a:extLst>
                <a:ext uri="{FF2B5EF4-FFF2-40B4-BE49-F238E27FC236}">
                  <a16:creationId xmlns:a16="http://schemas.microsoft.com/office/drawing/2014/main" id="{69A6FD59-8701-4022-9D2A-276D047AE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584" y="1497186"/>
              <a:ext cx="684445" cy="700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40"/>
              <a:r>
                <a:rPr lang="en-US" sz="3200" b="1" dirty="0">
                  <a:latin typeface="Lato" panose="020F0502020204030203" pitchFamily="34" charset="0"/>
                  <a:ea typeface="Open Sans" pitchFamily="34" charset="0"/>
                  <a:cs typeface="Open Sans Light"/>
                </a:rPr>
                <a:t> 3</a:t>
              </a:r>
              <a:endParaRPr lang="en-US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49" name="Text Box 10">
            <a:extLst>
              <a:ext uri="{FF2B5EF4-FFF2-40B4-BE49-F238E27FC236}">
                <a16:creationId xmlns:a16="http://schemas.microsoft.com/office/drawing/2014/main" id="{E763AA49-4ED8-446F-AC9A-3AA25CAF4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88" y="2594468"/>
            <a:ext cx="271624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12</a:t>
            </a:r>
            <a:r>
              <a:rPr lang="ko-KR" altLang="en-US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시 비행기가 예상치 못하게 </a:t>
            </a:r>
            <a:r>
              <a:rPr lang="en-US" altLang="ko-KR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12</a:t>
            </a:r>
            <a:r>
              <a:rPr lang="ko-KR" altLang="en-US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시 </a:t>
            </a:r>
            <a:r>
              <a:rPr lang="en-US" altLang="ko-KR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15</a:t>
            </a:r>
            <a:r>
              <a:rPr lang="ko-KR" altLang="en-US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분으로 지연되었음</a:t>
            </a:r>
            <a:endParaRPr lang="en-US" sz="1333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50" name="Straight Connector 27">
            <a:extLst>
              <a:ext uri="{FF2B5EF4-FFF2-40B4-BE49-F238E27FC236}">
                <a16:creationId xmlns:a16="http://schemas.microsoft.com/office/drawing/2014/main" id="{861D13C3-AFE9-4D2C-909B-900572668ABD}"/>
              </a:ext>
            </a:extLst>
          </p:cNvPr>
          <p:cNvCxnSpPr>
            <a:endCxn id="47" idx="2"/>
          </p:cNvCxnSpPr>
          <p:nvPr/>
        </p:nvCxnSpPr>
        <p:spPr>
          <a:xfrm>
            <a:off x="3833131" y="2443848"/>
            <a:ext cx="1550469" cy="380478"/>
          </a:xfrm>
          <a:prstGeom prst="line">
            <a:avLst/>
          </a:prstGeom>
          <a:ln w="38100">
            <a:solidFill>
              <a:srgbClr val="15A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2E7AA8D-94F2-48E1-BD28-A6A3AF0A13A0}"/>
              </a:ext>
            </a:extLst>
          </p:cNvPr>
          <p:cNvGrpSpPr/>
          <p:nvPr/>
        </p:nvGrpSpPr>
        <p:grpSpPr>
          <a:xfrm>
            <a:off x="7340080" y="4779875"/>
            <a:ext cx="706706" cy="679950"/>
            <a:chOff x="2127934" y="1426584"/>
            <a:chExt cx="899746" cy="859416"/>
          </a:xfrm>
        </p:grpSpPr>
        <p:sp>
          <p:nvSpPr>
            <p:cNvPr id="52" name="Oval 48">
              <a:extLst>
                <a:ext uri="{FF2B5EF4-FFF2-40B4-BE49-F238E27FC236}">
                  <a16:creationId xmlns:a16="http://schemas.microsoft.com/office/drawing/2014/main" id="{9457AB10-4AE1-4199-A6BA-531BA24BDD53}"/>
                </a:ext>
              </a:extLst>
            </p:cNvPr>
            <p:cNvSpPr/>
            <p:nvPr/>
          </p:nvSpPr>
          <p:spPr>
            <a:xfrm>
              <a:off x="2127934" y="1426584"/>
              <a:ext cx="899746" cy="859416"/>
            </a:xfrm>
            <a:prstGeom prst="ellipse">
              <a:avLst/>
            </a:prstGeom>
            <a:noFill/>
            <a:ln w="38100">
              <a:solidFill>
                <a:srgbClr val="15A1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3" name="Text Box 10">
              <a:extLst>
                <a:ext uri="{FF2B5EF4-FFF2-40B4-BE49-F238E27FC236}">
                  <a16:creationId xmlns:a16="http://schemas.microsoft.com/office/drawing/2014/main" id="{45D3D99B-DF35-473E-AA21-964CA0188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584" y="1497186"/>
              <a:ext cx="684445" cy="700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40"/>
              <a:r>
                <a:rPr lang="en-US" sz="3200" b="1" dirty="0">
                  <a:latin typeface="Lato" panose="020F0502020204030203" pitchFamily="34" charset="0"/>
                  <a:ea typeface="Open Sans" pitchFamily="34" charset="0"/>
                  <a:cs typeface="Open Sans Light"/>
                </a:rPr>
                <a:t> 4</a:t>
              </a:r>
              <a:endParaRPr lang="en-US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54" name="Text Box 10">
            <a:extLst>
              <a:ext uri="{FF2B5EF4-FFF2-40B4-BE49-F238E27FC236}">
                <a16:creationId xmlns:a16="http://schemas.microsoft.com/office/drawing/2014/main" id="{01622441-4907-4EF6-BF8E-603C6F0F3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642" y="4792681"/>
            <a:ext cx="2290872" cy="67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ko-KR" altLang="en-US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서울에 도착하여 보니 도착지연까지 겹쳐서 </a:t>
            </a:r>
            <a:r>
              <a:rPr lang="en-US" altLang="ko-KR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1</a:t>
            </a:r>
            <a:r>
              <a:rPr lang="ko-KR" altLang="en-US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시 </a:t>
            </a:r>
            <a:r>
              <a:rPr lang="en-US" altLang="ko-KR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50</a:t>
            </a:r>
            <a:r>
              <a:rPr lang="ko-KR" altLang="en-US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분이 되었음 </a:t>
            </a:r>
            <a:endParaRPr lang="en-US" sz="1333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55" name="Straight Connector 27">
            <a:extLst>
              <a:ext uri="{FF2B5EF4-FFF2-40B4-BE49-F238E27FC236}">
                <a16:creationId xmlns:a16="http://schemas.microsoft.com/office/drawing/2014/main" id="{44271FA5-725A-4A58-9767-25534411FD65}"/>
              </a:ext>
            </a:extLst>
          </p:cNvPr>
          <p:cNvCxnSpPr/>
          <p:nvPr/>
        </p:nvCxnSpPr>
        <p:spPr>
          <a:xfrm>
            <a:off x="5990795" y="3064725"/>
            <a:ext cx="1456764" cy="1814726"/>
          </a:xfrm>
          <a:prstGeom prst="line">
            <a:avLst/>
          </a:prstGeom>
          <a:ln w="38100">
            <a:solidFill>
              <a:srgbClr val="15A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6E21811-348B-4DFB-9C17-C6E75A759CDF}"/>
              </a:ext>
            </a:extLst>
          </p:cNvPr>
          <p:cNvGrpSpPr/>
          <p:nvPr/>
        </p:nvGrpSpPr>
        <p:grpSpPr>
          <a:xfrm>
            <a:off x="9630952" y="4198294"/>
            <a:ext cx="706706" cy="679950"/>
            <a:chOff x="2127934" y="1426584"/>
            <a:chExt cx="899746" cy="859416"/>
          </a:xfrm>
        </p:grpSpPr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F89637F6-7C73-464D-A5DE-2700D7E073D5}"/>
                </a:ext>
              </a:extLst>
            </p:cNvPr>
            <p:cNvSpPr/>
            <p:nvPr/>
          </p:nvSpPr>
          <p:spPr>
            <a:xfrm>
              <a:off x="2127934" y="1426584"/>
              <a:ext cx="899746" cy="859416"/>
            </a:xfrm>
            <a:prstGeom prst="ellipse">
              <a:avLst/>
            </a:prstGeom>
            <a:noFill/>
            <a:ln w="38100">
              <a:solidFill>
                <a:srgbClr val="15A1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8" name="Text Box 10">
              <a:extLst>
                <a:ext uri="{FF2B5EF4-FFF2-40B4-BE49-F238E27FC236}">
                  <a16:creationId xmlns:a16="http://schemas.microsoft.com/office/drawing/2014/main" id="{E6E3E0FA-123D-4515-A7B9-C991AB612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584" y="1497186"/>
              <a:ext cx="684445" cy="700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450940"/>
              <a:r>
                <a:rPr lang="en-US" sz="3200" b="1" dirty="0">
                  <a:latin typeface="Lato" panose="020F0502020204030203" pitchFamily="34" charset="0"/>
                  <a:ea typeface="Open Sans" pitchFamily="34" charset="0"/>
                  <a:cs typeface="Open Sans Light"/>
                </a:rPr>
                <a:t> 5</a:t>
              </a:r>
              <a:endParaRPr lang="en-US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59" name="Text Box 10">
            <a:extLst>
              <a:ext uri="{FF2B5EF4-FFF2-40B4-BE49-F238E27FC236}">
                <a16:creationId xmlns:a16="http://schemas.microsoft.com/office/drawing/2014/main" id="{BB8C92E7-4F3B-4C37-A8B5-E96EB89A0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668" y="3630814"/>
            <a:ext cx="2290872" cy="47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ko-KR" altLang="en-US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결국 상대 회사와의 미팅에 늦어 계약은 취소 되었다</a:t>
            </a:r>
            <a:r>
              <a:rPr lang="en-US" altLang="ko-KR" sz="1333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endParaRPr lang="en-US" sz="1333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60" name="Straight Connector 27">
            <a:extLst>
              <a:ext uri="{FF2B5EF4-FFF2-40B4-BE49-F238E27FC236}">
                <a16:creationId xmlns:a16="http://schemas.microsoft.com/office/drawing/2014/main" id="{78474853-2F20-466D-86EE-0B2258CB4410}"/>
              </a:ext>
            </a:extLst>
          </p:cNvPr>
          <p:cNvCxnSpPr>
            <a:stCxn id="57" idx="2"/>
            <a:endCxn id="52" idx="6"/>
          </p:cNvCxnSpPr>
          <p:nvPr/>
        </p:nvCxnSpPr>
        <p:spPr>
          <a:xfrm flipH="1">
            <a:off x="8046786" y="4538269"/>
            <a:ext cx="1584166" cy="581581"/>
          </a:xfrm>
          <a:prstGeom prst="line">
            <a:avLst/>
          </a:prstGeom>
          <a:ln w="38100">
            <a:solidFill>
              <a:srgbClr val="15A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Box 10">
            <a:extLst>
              <a:ext uri="{FF2B5EF4-FFF2-40B4-BE49-F238E27FC236}">
                <a16:creationId xmlns:a16="http://schemas.microsoft.com/office/drawing/2014/main" id="{D41DC02D-CA70-407E-AC23-8843955C5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689" y="5743189"/>
            <a:ext cx="137044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ko-KR" altLang="en-US" sz="24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출장 중</a:t>
            </a:r>
            <a:endParaRPr lang="en-US" altLang="ko-KR" sz="24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9" name="Text Box 10">
            <a:extLst>
              <a:ext uri="{FF2B5EF4-FFF2-40B4-BE49-F238E27FC236}">
                <a16:creationId xmlns:a16="http://schemas.microsoft.com/office/drawing/2014/main" id="{C463B2AF-3439-4F28-A836-9CA1B8C37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685" y="766944"/>
            <a:ext cx="5010727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altLang="ko-KR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&lt;</a:t>
            </a:r>
            <a:r>
              <a:rPr lang="ko-KR" altLang="en-US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가상의 인물</a:t>
            </a:r>
            <a:r>
              <a:rPr lang="en-US" altLang="ko-KR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&gt;</a:t>
            </a:r>
          </a:p>
          <a:p>
            <a:pPr defTabSz="145094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0"/>
              </a:rPr>
              <a:t>∙ </a:t>
            </a:r>
            <a:r>
              <a:rPr lang="ko-KR" altLang="en-US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이름 </a:t>
            </a:r>
            <a:r>
              <a:rPr lang="en-US" altLang="ko-KR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: </a:t>
            </a:r>
            <a:r>
              <a:rPr lang="ko-KR" altLang="en-US" sz="20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김부장</a:t>
            </a:r>
            <a:r>
              <a:rPr lang="ko-KR" altLang="en-US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               </a:t>
            </a:r>
            <a:r>
              <a:rPr lang="ko-KR" altLang="en-US" sz="2000" dirty="0">
                <a:latin typeface="맑은 고딕" panose="020B0503020000020004" pitchFamily="50" charset="-127"/>
                <a:cs typeface="Open Sans" pitchFamily="34" charset="0"/>
              </a:rPr>
              <a:t>∙</a:t>
            </a:r>
            <a:r>
              <a:rPr lang="ko-KR" altLang="en-US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성별 </a:t>
            </a:r>
            <a:r>
              <a:rPr lang="en-US" altLang="ko-KR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: </a:t>
            </a:r>
            <a:r>
              <a:rPr lang="ko-KR" altLang="en-US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남자</a:t>
            </a:r>
            <a:endParaRPr lang="en-US" altLang="ko-KR" sz="20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450940"/>
            <a:r>
              <a:rPr lang="ko-KR" altLang="en-US" sz="2000" dirty="0">
                <a:latin typeface="맑은 고딕" panose="020B0503020000020004" pitchFamily="50" charset="-127"/>
                <a:cs typeface="Open Sans" pitchFamily="34" charset="0"/>
              </a:rPr>
              <a:t>∙ </a:t>
            </a:r>
            <a:r>
              <a:rPr lang="ko-KR" altLang="en-US" sz="2000" dirty="0">
                <a:latin typeface="Open Sans" pitchFamily="34" charset="0"/>
                <a:cs typeface="Open Sans" pitchFamily="34" charset="0"/>
              </a:rPr>
              <a:t>직업</a:t>
            </a:r>
            <a:r>
              <a:rPr lang="en-US" altLang="ko-KR" sz="2000" dirty="0">
                <a:latin typeface="Open Sans" pitchFamily="34" charset="0"/>
                <a:cs typeface="Open Sans" pitchFamily="34" charset="0"/>
              </a:rPr>
              <a:t> : </a:t>
            </a:r>
            <a:r>
              <a:rPr lang="ko-KR" altLang="en-US" sz="2000" dirty="0">
                <a:latin typeface="Open Sans" pitchFamily="34" charset="0"/>
                <a:cs typeface="Open Sans" pitchFamily="34" charset="0"/>
              </a:rPr>
              <a:t>개발공사 과장</a:t>
            </a:r>
            <a:r>
              <a:rPr lang="ko-KR" altLang="en-US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   </a:t>
            </a:r>
            <a:r>
              <a:rPr lang="ko-KR" altLang="en-US" sz="2000" dirty="0">
                <a:latin typeface="맑은 고딕" panose="020B0503020000020004" pitchFamily="50" charset="-127"/>
                <a:cs typeface="Open Sans" pitchFamily="34" charset="0"/>
              </a:rPr>
              <a:t>∙ </a:t>
            </a:r>
            <a:r>
              <a:rPr lang="ko-KR" altLang="en-US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나이 </a:t>
            </a:r>
            <a:r>
              <a:rPr lang="en-US" altLang="ko-KR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: :40</a:t>
            </a:r>
            <a:r>
              <a:rPr lang="ko-KR" altLang="en-US" sz="2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대 중반</a:t>
            </a:r>
            <a:endParaRPr lang="en-US" altLang="ko-KR" sz="20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CF652A19-C379-4825-B384-1036D9295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2213" y="4971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CE3C3-5AE8-492C-BAFC-09930A8D398D}"/>
              </a:ext>
            </a:extLst>
          </p:cNvPr>
          <p:cNvSpPr txBox="1"/>
          <p:nvPr/>
        </p:nvSpPr>
        <p:spPr>
          <a:xfrm>
            <a:off x="222686" y="2028616"/>
            <a:ext cx="65155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회사원 관점에서의 </a:t>
            </a:r>
            <a:r>
              <a:rPr lang="en-US" altLang="ko-KR" sz="2400" b="1" dirty="0"/>
              <a:t>Needs</a:t>
            </a:r>
            <a:endParaRPr lang="en-US" altLang="ko-KR" sz="3200" b="1" dirty="0"/>
          </a:p>
          <a:p>
            <a:endParaRPr lang="en-US" altLang="ko-KR" sz="2400" dirty="0"/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∙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공항에서의 지연이 너무 잦음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∙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언제 어떤 비행기가 지연이 일어날지 알 수 없음</a:t>
            </a:r>
            <a:endParaRPr lang="en-US" altLang="ko-KR" sz="2000" dirty="0"/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∙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잦은 지연으로 인한 공항에 대한 불신이 생김</a:t>
            </a:r>
            <a:endParaRPr lang="en-US" altLang="ko-KR" sz="2400" dirty="0"/>
          </a:p>
          <a:p>
            <a:pPr algn="ctr"/>
            <a:endParaRPr lang="en-US" altLang="ko-KR" sz="2800" dirty="0"/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4AA0469D-470B-4AC5-AD65-215A199E39C2}"/>
              </a:ext>
            </a:extLst>
          </p:cNvPr>
          <p:cNvCxnSpPr>
            <a:cxnSpLocks/>
          </p:cNvCxnSpPr>
          <p:nvPr/>
        </p:nvCxnSpPr>
        <p:spPr>
          <a:xfrm>
            <a:off x="308412" y="1086294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B2B105-7860-4A9D-80EF-F3604A4EA3D1}"/>
              </a:ext>
            </a:extLst>
          </p:cNvPr>
          <p:cNvSpPr txBox="1"/>
          <p:nvPr/>
        </p:nvSpPr>
        <p:spPr>
          <a:xfrm>
            <a:off x="164503" y="439963"/>
            <a:ext cx="6091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Pain Point &amp; 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사용자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Needs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658D7B9B-6411-45BB-8552-BF136B30E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65" y="1676662"/>
            <a:ext cx="5343874" cy="3509705"/>
          </a:xfrm>
          <a:prstGeom prst="rect">
            <a:avLst/>
          </a:prstGeom>
        </p:spPr>
      </p:pic>
      <p:sp>
        <p:nvSpPr>
          <p:cNvPr id="9" name="같음 기호 8">
            <a:extLst>
              <a:ext uri="{FF2B5EF4-FFF2-40B4-BE49-F238E27FC236}">
                <a16:creationId xmlns:a16="http://schemas.microsoft.com/office/drawing/2014/main" id="{F589CC85-45D5-41AE-9E73-FC7BA7220374}"/>
              </a:ext>
            </a:extLst>
          </p:cNvPr>
          <p:cNvSpPr/>
          <p:nvPr/>
        </p:nvSpPr>
        <p:spPr>
          <a:xfrm>
            <a:off x="5980703" y="2864941"/>
            <a:ext cx="1515035" cy="658906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ED268-A130-430E-9F9A-662F2F4C2485}"/>
              </a:ext>
            </a:extLst>
          </p:cNvPr>
          <p:cNvSpPr txBox="1"/>
          <p:nvPr/>
        </p:nvSpPr>
        <p:spPr>
          <a:xfrm>
            <a:off x="8351990" y="1536819"/>
            <a:ext cx="294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</a:rPr>
              <a:t>공항을 이용하는 사용자</a:t>
            </a:r>
          </a:p>
        </p:txBody>
      </p:sp>
    </p:spTree>
    <p:extLst>
      <p:ext uri="{BB962C8B-B14F-4D97-AF65-F5344CB8AC3E}">
        <p14:creationId xmlns:p14="http://schemas.microsoft.com/office/powerpoint/2010/main" val="257504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F5DCA334-1A6B-4F23-9DF0-BE6B6C843349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BA0349-55DC-4FF0-8D1C-212CE8566C44}"/>
              </a:ext>
            </a:extLst>
          </p:cNvPr>
          <p:cNvSpPr txBox="1"/>
          <p:nvPr/>
        </p:nvSpPr>
        <p:spPr>
          <a:xfrm>
            <a:off x="198061" y="347611"/>
            <a:ext cx="478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머신러닝</a:t>
            </a: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 모델링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04E7F-55B5-4101-B47E-E435A7FF05D5}"/>
              </a:ext>
            </a:extLst>
          </p:cNvPr>
          <p:cNvSpPr txBox="1"/>
          <p:nvPr/>
        </p:nvSpPr>
        <p:spPr>
          <a:xfrm>
            <a:off x="1757085" y="2387054"/>
            <a:ext cx="4314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항공 </a:t>
            </a:r>
            <a:r>
              <a:rPr lang="en-US" altLang="ko-KR" sz="4400" dirty="0"/>
              <a:t>API</a:t>
            </a:r>
            <a:endParaRPr lang="ko-KR" alt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009DC-3A9B-4B00-963F-04DF673E4B1F}"/>
              </a:ext>
            </a:extLst>
          </p:cNvPr>
          <p:cNvSpPr txBox="1"/>
          <p:nvPr/>
        </p:nvSpPr>
        <p:spPr>
          <a:xfrm>
            <a:off x="7586385" y="2387053"/>
            <a:ext cx="4314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기상청 </a:t>
            </a:r>
            <a:r>
              <a:rPr lang="en-US" altLang="ko-KR" sz="4400" dirty="0"/>
              <a:t>API</a:t>
            </a:r>
            <a:endParaRPr lang="ko-KR" altLang="en-US" sz="4400" dirty="0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61BD48E4-AD40-4FBB-9242-8B767CF0FB79}"/>
              </a:ext>
            </a:extLst>
          </p:cNvPr>
          <p:cNvSpPr/>
          <p:nvPr/>
        </p:nvSpPr>
        <p:spPr>
          <a:xfrm>
            <a:off x="5233710" y="1950762"/>
            <a:ext cx="1466850" cy="1642022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7E9AA-595F-409B-873B-6D7B88903A56}"/>
              </a:ext>
            </a:extLst>
          </p:cNvPr>
          <p:cNvSpPr txBox="1"/>
          <p:nvPr/>
        </p:nvSpPr>
        <p:spPr>
          <a:xfrm>
            <a:off x="4118094" y="3442816"/>
            <a:ext cx="3907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항공기 지연 확률 예측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322B70F-60D2-4BCF-B43C-4D9975CEDECF}"/>
              </a:ext>
            </a:extLst>
          </p:cNvPr>
          <p:cNvSpPr/>
          <p:nvPr/>
        </p:nvSpPr>
        <p:spPr>
          <a:xfrm>
            <a:off x="366991" y="1428749"/>
            <a:ext cx="11525250" cy="261936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96492-AD77-4071-9F99-9654C6FDD53A}"/>
              </a:ext>
            </a:extLst>
          </p:cNvPr>
          <p:cNvSpPr txBox="1"/>
          <p:nvPr/>
        </p:nvSpPr>
        <p:spPr>
          <a:xfrm>
            <a:off x="1400175" y="3732303"/>
            <a:ext cx="29432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공항의 출발지연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항공사의 출발지연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시간대 </a:t>
            </a:r>
            <a:r>
              <a:rPr lang="ko-KR" altLang="en-US" dirty="0" err="1"/>
              <a:t>지연율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항공사의 도착지연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공항의 도착지연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06956-6CB5-4BAC-92A5-4CAA23D08A5B}"/>
              </a:ext>
            </a:extLst>
          </p:cNvPr>
          <p:cNvSpPr txBox="1"/>
          <p:nvPr/>
        </p:nvSpPr>
        <p:spPr>
          <a:xfrm>
            <a:off x="7715250" y="4062836"/>
            <a:ext cx="3076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공항 지역의 날씨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바람의 세기</a:t>
            </a:r>
            <a:r>
              <a:rPr lang="en-US" altLang="ko-KR" dirty="0"/>
              <a:t>, </a:t>
            </a:r>
            <a:r>
              <a:rPr lang="ko-KR" altLang="en-US" dirty="0"/>
              <a:t>비 </a:t>
            </a:r>
            <a:r>
              <a:rPr lang="en-US" altLang="ko-KR" dirty="0"/>
              <a:t>, </a:t>
            </a:r>
            <a:r>
              <a:rPr lang="ko-KR" altLang="en-US" dirty="0"/>
              <a:t>안개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우박 등 항공기 지연요소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762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6B0383-071C-4874-91D9-8AB401DEB93B}"/>
              </a:ext>
            </a:extLst>
          </p:cNvPr>
          <p:cNvSpPr txBox="1">
            <a:spLocks/>
          </p:cNvSpPr>
          <p:nvPr/>
        </p:nvSpPr>
        <p:spPr>
          <a:xfrm>
            <a:off x="2291568" y="576136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Target &amp;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시장 분석</a:t>
            </a:r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53616F6-139A-4DEB-A8BB-9BB53EE71797}"/>
              </a:ext>
            </a:extLst>
          </p:cNvPr>
          <p:cNvSpPr/>
          <p:nvPr/>
        </p:nvSpPr>
        <p:spPr>
          <a:xfrm>
            <a:off x="1518470" y="1891673"/>
            <a:ext cx="2715432" cy="2565643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45C4E82B-38F9-434B-B20D-876C5D2B337E}"/>
              </a:ext>
            </a:extLst>
          </p:cNvPr>
          <p:cNvSpPr/>
          <p:nvPr/>
        </p:nvSpPr>
        <p:spPr>
          <a:xfrm>
            <a:off x="4974048" y="1891673"/>
            <a:ext cx="2715437" cy="2565643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B3F80B1-6E32-4F12-9329-9A7A2E0207B5}"/>
              </a:ext>
            </a:extLst>
          </p:cNvPr>
          <p:cNvSpPr/>
          <p:nvPr/>
        </p:nvSpPr>
        <p:spPr>
          <a:xfrm>
            <a:off x="8309246" y="1932492"/>
            <a:ext cx="2715437" cy="2565643"/>
          </a:xfrm>
          <a:prstGeom prst="flowChartConnector">
            <a:avLst/>
          </a:prstGeom>
          <a:blipFill dpi="0" rotWithShape="1">
            <a:blip r:embed="rId4"/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Текст 11">
            <a:extLst>
              <a:ext uri="{FF2B5EF4-FFF2-40B4-BE49-F238E27FC236}">
                <a16:creationId xmlns:a16="http://schemas.microsoft.com/office/drawing/2014/main" id="{739E916E-E4EC-4FD1-9A1F-D49A1585B42E}"/>
              </a:ext>
            </a:extLst>
          </p:cNvPr>
          <p:cNvSpPr txBox="1">
            <a:spLocks/>
          </p:cNvSpPr>
          <p:nvPr/>
        </p:nvSpPr>
        <p:spPr>
          <a:xfrm>
            <a:off x="1190012" y="4827916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6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공항 </a:t>
            </a:r>
            <a:r>
              <a:rPr lang="en-US" altLang="ko-KR" sz="16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&amp; </a:t>
            </a:r>
            <a:r>
              <a:rPr lang="ko-KR" altLang="en-US" sz="16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항공사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D7341793-7BF9-495D-B028-C1AD5D12D677}"/>
              </a:ext>
            </a:extLst>
          </p:cNvPr>
          <p:cNvSpPr txBox="1">
            <a:spLocks/>
          </p:cNvSpPr>
          <p:nvPr/>
        </p:nvSpPr>
        <p:spPr>
          <a:xfrm>
            <a:off x="4773474" y="4827916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6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광고주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AA1A7B28-D1F4-4135-A10A-666BAE90464B}"/>
              </a:ext>
            </a:extLst>
          </p:cNvPr>
          <p:cNvSpPr txBox="1">
            <a:spLocks/>
          </p:cNvSpPr>
          <p:nvPr/>
        </p:nvSpPr>
        <p:spPr>
          <a:xfrm>
            <a:off x="8219565" y="4827916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6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공항 사용자 </a:t>
            </a:r>
            <a:r>
              <a:rPr lang="en-US" altLang="ko-KR" sz="16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&amp; </a:t>
            </a:r>
            <a:r>
              <a:rPr lang="ko-KR" altLang="en-US" sz="16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예비 사용자</a:t>
            </a:r>
            <a:endParaRPr lang="en-US" sz="16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98DCF-1BB5-49B5-90DB-086574212458}"/>
              </a:ext>
            </a:extLst>
          </p:cNvPr>
          <p:cNvSpPr txBox="1"/>
          <p:nvPr/>
        </p:nvSpPr>
        <p:spPr>
          <a:xfrm>
            <a:off x="976722" y="5109335"/>
            <a:ext cx="3624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공항 및 항공사에 예측 데이터를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제공하여 일반 시민들도 </a:t>
            </a:r>
            <a:endParaRPr lang="en-US" altLang="ko-KR" sz="1600" dirty="0"/>
          </a:p>
          <a:p>
            <a:pPr algn="ctr"/>
            <a:r>
              <a:rPr lang="ko-KR" altLang="en-US" sz="1600" dirty="0"/>
              <a:t>알 수 있도록 공개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E107D-C103-4CE5-B644-CB21701F0A2F}"/>
              </a:ext>
            </a:extLst>
          </p:cNvPr>
          <p:cNvSpPr txBox="1"/>
          <p:nvPr/>
        </p:nvSpPr>
        <p:spPr>
          <a:xfrm>
            <a:off x="4443822" y="5080760"/>
            <a:ext cx="3624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어플리케이션 또는 웹 페이지를 제작</a:t>
            </a:r>
            <a:endParaRPr lang="en-US" altLang="ko-KR" sz="1600" dirty="0"/>
          </a:p>
          <a:p>
            <a:pPr algn="ctr"/>
            <a:r>
              <a:rPr lang="ko-KR" altLang="en-US" sz="1600" dirty="0"/>
              <a:t>노출 광고를 통한 수입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532E5-A929-4D3B-B2EF-BF9CE8F0F5BE}"/>
              </a:ext>
            </a:extLst>
          </p:cNvPr>
          <p:cNvSpPr txBox="1"/>
          <p:nvPr/>
        </p:nvSpPr>
        <p:spPr>
          <a:xfrm>
            <a:off x="7941637" y="5080760"/>
            <a:ext cx="3624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어플리케이션 또는 웹 페이지를 제작</a:t>
            </a:r>
            <a:endParaRPr lang="en-US" altLang="ko-KR" sz="1600" dirty="0"/>
          </a:p>
          <a:p>
            <a:pPr algn="ctr"/>
            <a:r>
              <a:rPr lang="ko-KR" altLang="en-US" sz="1600" dirty="0"/>
              <a:t>노출되는 광고를 통한 수익</a:t>
            </a:r>
            <a:endParaRPr lang="en-US" altLang="ko-KR" sz="1600" dirty="0"/>
          </a:p>
          <a:p>
            <a:pPr algn="ctr"/>
            <a:r>
              <a:rPr lang="en-US" altLang="ko-KR" sz="1600" dirty="0"/>
              <a:t>Add free</a:t>
            </a:r>
            <a:r>
              <a:rPr lang="ko-KR" altLang="en-US" sz="1600" dirty="0"/>
              <a:t>를 통한 과금 수익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8868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3">
            <a:extLst>
              <a:ext uri="{FF2B5EF4-FFF2-40B4-BE49-F238E27FC236}">
                <a16:creationId xmlns:a16="http://schemas.microsoft.com/office/drawing/2014/main" id="{62EA4E6A-FD72-4C13-B46E-127732C1EE5E}"/>
              </a:ext>
            </a:extLst>
          </p:cNvPr>
          <p:cNvCxnSpPr>
            <a:cxnSpLocks/>
          </p:cNvCxnSpPr>
          <p:nvPr/>
        </p:nvCxnSpPr>
        <p:spPr>
          <a:xfrm>
            <a:off x="273688" y="766289"/>
            <a:ext cx="7292972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191E4B-8C8D-45D3-882A-7B080A9D4DBE}"/>
              </a:ext>
            </a:extLst>
          </p:cNvPr>
          <p:cNvSpPr txBox="1"/>
          <p:nvPr/>
        </p:nvSpPr>
        <p:spPr>
          <a:xfrm>
            <a:off x="140188" y="86695"/>
            <a:ext cx="8286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Prototype</a:t>
            </a:r>
          </a:p>
        </p:txBody>
      </p:sp>
      <p:pic>
        <p:nvPicPr>
          <p:cNvPr id="5" name="그림 4" descr="비행기, 표지판이(가) 표시된 사진&#10;&#10;자동 생성된 설명">
            <a:extLst>
              <a:ext uri="{FF2B5EF4-FFF2-40B4-BE49-F238E27FC236}">
                <a16:creationId xmlns:a16="http://schemas.microsoft.com/office/drawing/2014/main" id="{1FB2155D-25FF-452C-AFAA-88F42590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3" y="966470"/>
            <a:ext cx="2328365" cy="580483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6F32864-75A9-4A26-A4DE-80927EC61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6465"/>
            <a:ext cx="2330370" cy="5714985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F5A4E92A-6B04-4C48-920F-CBA20D38B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89" y="966465"/>
            <a:ext cx="2409409" cy="5714985"/>
          </a:xfrm>
          <a:prstGeom prst="rect">
            <a:avLst/>
          </a:prstGeom>
        </p:spPr>
      </p:pic>
      <p:pic>
        <p:nvPicPr>
          <p:cNvPr id="15" name="그림 1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2706906B-E934-44B3-88D4-B35E1FC0C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990" y="966465"/>
            <a:ext cx="2330370" cy="57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34F4E5-50CF-443D-9B21-71BF84411466}"/>
              </a:ext>
            </a:extLst>
          </p:cNvPr>
          <p:cNvSpPr txBox="1"/>
          <p:nvPr/>
        </p:nvSpPr>
        <p:spPr>
          <a:xfrm>
            <a:off x="308412" y="513497"/>
            <a:ext cx="6091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기대효과 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5E26E622-7D90-41CF-9F24-E149BF29D1C0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997C6E-5189-4612-A9DB-009CD46543FB}"/>
              </a:ext>
            </a:extLst>
          </p:cNvPr>
          <p:cNvSpPr txBox="1"/>
          <p:nvPr/>
        </p:nvSpPr>
        <p:spPr>
          <a:xfrm>
            <a:off x="5427352" y="1904681"/>
            <a:ext cx="5808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2400" b="1"/>
            </a:lvl1pPr>
          </a:lstStyle>
          <a:p>
            <a:r>
              <a:rPr lang="ko-KR" altLang="en-US" dirty="0"/>
              <a:t>예측을 통해서 효율적인 시간 활용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사용자들의 시간 소모를 예측해 </a:t>
            </a:r>
            <a:r>
              <a:rPr lang="ko-KR" altLang="en-US" dirty="0" err="1"/>
              <a:t>편리미엄</a:t>
            </a:r>
            <a:r>
              <a:rPr lang="ko-KR" altLang="en-US" dirty="0"/>
              <a:t> 사회로의 확장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64A502-B08E-4DAD-9DDA-CF54ADB0AAAF}"/>
              </a:ext>
            </a:extLst>
          </p:cNvPr>
          <p:cNvSpPr txBox="1"/>
          <p:nvPr/>
        </p:nvSpPr>
        <p:spPr>
          <a:xfrm>
            <a:off x="5427351" y="3974299"/>
            <a:ext cx="58082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2400" b="1"/>
            </a:lvl1pPr>
          </a:lstStyle>
          <a:p>
            <a:r>
              <a:rPr lang="ko-KR" altLang="en-US" dirty="0"/>
              <a:t>예상치 못했던 지연으로 발생했던 경제적 손실 예방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공항브랜드 이미지 강화 및 개선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A0A2CF0-66B0-4171-97ED-655BF1A1290B}"/>
              </a:ext>
            </a:extLst>
          </p:cNvPr>
          <p:cNvSpPr/>
          <p:nvPr/>
        </p:nvSpPr>
        <p:spPr>
          <a:xfrm>
            <a:off x="761222" y="2160494"/>
            <a:ext cx="3272117" cy="33259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02FA1FB-45FD-46CC-B56D-92D641AB0575}"/>
              </a:ext>
            </a:extLst>
          </p:cNvPr>
          <p:cNvSpPr/>
          <p:nvPr/>
        </p:nvSpPr>
        <p:spPr>
          <a:xfrm>
            <a:off x="1068262" y="2541960"/>
            <a:ext cx="2658036" cy="2562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E9D1B-4AB5-445F-A0ED-86199B21FCDB}"/>
              </a:ext>
            </a:extLst>
          </p:cNvPr>
          <p:cNvSpPr txBox="1"/>
          <p:nvPr/>
        </p:nvSpPr>
        <p:spPr>
          <a:xfrm>
            <a:off x="1053352" y="3789633"/>
            <a:ext cx="265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사회 </a:t>
            </a:r>
            <a:r>
              <a:rPr lang="en-US" altLang="ko-KR" dirty="0"/>
              <a:t>&amp; </a:t>
            </a:r>
            <a:r>
              <a:rPr lang="ko-KR" altLang="en-US" dirty="0"/>
              <a:t>경제적 효과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B0BC23-59E7-4B53-B296-984F34883AD3}"/>
              </a:ext>
            </a:extLst>
          </p:cNvPr>
          <p:cNvSpPr txBox="1"/>
          <p:nvPr/>
        </p:nvSpPr>
        <p:spPr>
          <a:xfrm>
            <a:off x="1083172" y="3314503"/>
            <a:ext cx="265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지연 예측</a:t>
            </a:r>
          </a:p>
        </p:txBody>
      </p:sp>
    </p:spTree>
    <p:extLst>
      <p:ext uri="{BB962C8B-B14F-4D97-AF65-F5344CB8AC3E}">
        <p14:creationId xmlns:p14="http://schemas.microsoft.com/office/powerpoint/2010/main" val="134508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sosceles Triangle 25"/>
          <p:cNvSpPr/>
          <p:nvPr/>
        </p:nvSpPr>
        <p:spPr>
          <a:xfrm rot="18900000">
            <a:off x="4733544" y="1803400"/>
            <a:ext cx="3182112" cy="2743200"/>
          </a:xfrm>
          <a:prstGeom prst="triangle">
            <a:avLst/>
          </a:prstGeom>
          <a:noFill/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/>
        </p:nvSpPr>
        <p:spPr>
          <a:xfrm>
            <a:off x="3518218" y="2705101"/>
            <a:ext cx="5339059" cy="18877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800891" y="3372624"/>
            <a:ext cx="58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242612" y="3372624"/>
            <a:ext cx="58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91524" y="619433"/>
            <a:ext cx="2743201" cy="2809568"/>
            <a:chOff x="1179872" y="1238865"/>
            <a:chExt cx="5486401" cy="5619135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2035277" y="1238865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445342" y="227125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179872" y="308241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890685" y="1861664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9057098" y="4658807"/>
            <a:ext cx="2743201" cy="2809568"/>
            <a:chOff x="18111021" y="9317613"/>
            <a:chExt cx="5486401" cy="5619135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18966426" y="9317613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8376491" y="10350000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111021" y="11161160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9821834" y="994041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657200" y="2818626"/>
            <a:ext cx="54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Q &amp; A</a:t>
            </a:r>
            <a:r>
              <a:rPr lang="ko-KR" altLang="en-US" sz="5400" b="1" spc="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 </a:t>
            </a:r>
            <a:endParaRPr lang="en-US" sz="5400" b="1" spc="3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18218" y="5294927"/>
            <a:ext cx="5765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300" dirty="0">
                <a:solidFill>
                  <a:schemeClr val="tx2"/>
                </a:solidFill>
                <a:latin typeface="Montserrat" charset="0"/>
                <a:ea typeface="Montserrat Extra" charset="0"/>
                <a:cs typeface="Montserrat Extra" charset="0"/>
              </a:rPr>
              <a:t>아이디어 부분</a:t>
            </a:r>
            <a:endParaRPr lang="en-US" sz="1400" b="1" spc="300" dirty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23" name="Параллелограмм 17">
            <a:extLst>
              <a:ext uri="{FF2B5EF4-FFF2-40B4-BE49-F238E27FC236}">
                <a16:creationId xmlns:a16="http://schemas.microsoft.com/office/drawing/2014/main" id="{5E0DB9D3-A92A-4527-8499-770310A88303}"/>
              </a:ext>
            </a:extLst>
          </p:cNvPr>
          <p:cNvSpPr/>
          <p:nvPr/>
        </p:nvSpPr>
        <p:spPr>
          <a:xfrm>
            <a:off x="0" y="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Прямоугольный треугольник 11">
            <a:extLst>
              <a:ext uri="{FF2B5EF4-FFF2-40B4-BE49-F238E27FC236}">
                <a16:creationId xmlns:a16="http://schemas.microsoft.com/office/drawing/2014/main" id="{0FBEF622-D27D-43DC-A272-B834F415B599}"/>
              </a:ext>
            </a:extLst>
          </p:cNvPr>
          <p:cNvSpPr/>
          <p:nvPr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214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8805B8-4C6D-4FF3-802B-30412F165A32}"/>
              </a:ext>
            </a:extLst>
          </p:cNvPr>
          <p:cNvSpPr/>
          <p:nvPr/>
        </p:nvSpPr>
        <p:spPr>
          <a:xfrm>
            <a:off x="0" y="-11063"/>
            <a:ext cx="12192000" cy="6869063"/>
          </a:xfrm>
          <a:prstGeom prst="rect">
            <a:avLst/>
          </a:prstGeom>
          <a:blipFill dpi="0" rotWithShape="1">
            <a:blip r:embed="rId3">
              <a:alphaModFix amt="5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9483" y="3192635"/>
            <a:ext cx="214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01 </a:t>
            </a:r>
            <a:r>
              <a:rPr lang="ko-KR" altLang="en-US" sz="2400" b="1" spc="3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현황분석</a:t>
            </a:r>
            <a:endParaRPr lang="en-US" sz="2400" b="1" spc="3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Extr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52835" y="2324765"/>
            <a:ext cx="3495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02 </a:t>
            </a:r>
            <a:r>
              <a:rPr lang="ko-KR" altLang="en-US" sz="2400" b="1" spc="300" dirty="0" err="1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머신러닝</a:t>
            </a:r>
            <a:endParaRPr lang="en-US" altLang="ko-KR" sz="2400" b="1" spc="3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" charset="0"/>
            </a:endParaRPr>
          </a:p>
          <a:p>
            <a:pPr algn="ctr"/>
            <a:r>
              <a:rPr lang="ko-KR" altLang="en-US" sz="2400" b="1" spc="3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 모델링</a:t>
            </a:r>
            <a:endParaRPr lang="en-US" sz="2400" b="1" spc="3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Extra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2809" y="2939772"/>
            <a:ext cx="4220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03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Customer </a:t>
            </a:r>
          </a:p>
          <a:p>
            <a:pPr algn="ctr"/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Journey map</a:t>
            </a:r>
          </a:p>
          <a:p>
            <a:pPr algn="ctr"/>
            <a:endParaRPr lang="en-US" sz="2400" b="1" spc="3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Extr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45657" y="2105397"/>
            <a:ext cx="2490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" charset="0"/>
              </a:rPr>
              <a:t>04 </a:t>
            </a:r>
            <a:r>
              <a:rPr lang="en-US" altLang="ko-KR" sz="2400" b="1" dirty="0" err="1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PainPoint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 &amp;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사용자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Needs</a:t>
            </a:r>
          </a:p>
          <a:p>
            <a:pPr algn="ctr"/>
            <a:endParaRPr lang="en-US" sz="2400" b="1" spc="3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Extra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047257" y="3083953"/>
            <a:ext cx="198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Extra" charset="0"/>
              </a:rPr>
              <a:t>5.</a:t>
            </a:r>
            <a:r>
              <a:rPr lang="ko-KR" altLang="en-US" sz="2400" b="1" spc="3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ontserrat Extra" charset="0"/>
              </a:rPr>
              <a:t>기대효과</a:t>
            </a:r>
            <a:endParaRPr lang="en-US" sz="2400" b="1" spc="3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ontserrat Extra" charset="0"/>
            </a:endParaRPr>
          </a:p>
        </p:txBody>
      </p:sp>
      <p:cxnSp>
        <p:nvCxnSpPr>
          <p:cNvPr id="29" name="Straight Connector 4"/>
          <p:cNvCxnSpPr>
            <a:cxnSpLocks/>
          </p:cNvCxnSpPr>
          <p:nvPr/>
        </p:nvCxnSpPr>
        <p:spPr>
          <a:xfrm>
            <a:off x="1489561" y="4455916"/>
            <a:ext cx="9837398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B56137-D462-45F0-8FE4-864056C8944D}"/>
              </a:ext>
            </a:extLst>
          </p:cNvPr>
          <p:cNvGrpSpPr/>
          <p:nvPr/>
        </p:nvGrpSpPr>
        <p:grpSpPr>
          <a:xfrm>
            <a:off x="371421" y="3716663"/>
            <a:ext cx="1480848" cy="1480848"/>
            <a:chOff x="847705" y="3715492"/>
            <a:chExt cx="1480848" cy="1480848"/>
          </a:xfrm>
        </p:grpSpPr>
        <p:sp>
          <p:nvSpPr>
            <p:cNvPr id="21" name="Oval 22"/>
            <p:cNvSpPr/>
            <p:nvPr/>
          </p:nvSpPr>
          <p:spPr>
            <a:xfrm>
              <a:off x="847705" y="3715492"/>
              <a:ext cx="1480848" cy="148084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4" name="Freeform 124"/>
            <p:cNvSpPr>
              <a:spLocks noEditPoints="1"/>
            </p:cNvSpPr>
            <p:nvPr/>
          </p:nvSpPr>
          <p:spPr bwMode="auto">
            <a:xfrm>
              <a:off x="1178069" y="4183895"/>
              <a:ext cx="929114" cy="544042"/>
            </a:xfrm>
            <a:custGeom>
              <a:avLst/>
              <a:gdLst>
                <a:gd name="T0" fmla="*/ 131 w 148"/>
                <a:gd name="T1" fmla="*/ 33 h 87"/>
                <a:gd name="T2" fmla="*/ 121 w 148"/>
                <a:gd name="T3" fmla="*/ 4 h 87"/>
                <a:gd name="T4" fmla="*/ 115 w 148"/>
                <a:gd name="T5" fmla="*/ 0 h 87"/>
                <a:gd name="T6" fmla="*/ 6 w 148"/>
                <a:gd name="T7" fmla="*/ 0 h 87"/>
                <a:gd name="T8" fmla="*/ 0 w 148"/>
                <a:gd name="T9" fmla="*/ 6 h 87"/>
                <a:gd name="T10" fmla="*/ 0 w 148"/>
                <a:gd name="T11" fmla="*/ 38 h 87"/>
                <a:gd name="T12" fmla="*/ 0 w 148"/>
                <a:gd name="T13" fmla="*/ 66 h 87"/>
                <a:gd name="T14" fmla="*/ 6 w 148"/>
                <a:gd name="T15" fmla="*/ 72 h 87"/>
                <a:gd name="T16" fmla="*/ 12 w 148"/>
                <a:gd name="T17" fmla="*/ 72 h 87"/>
                <a:gd name="T18" fmla="*/ 30 w 148"/>
                <a:gd name="T19" fmla="*/ 87 h 87"/>
                <a:gd name="T20" fmla="*/ 49 w 148"/>
                <a:gd name="T21" fmla="*/ 72 h 87"/>
                <a:gd name="T22" fmla="*/ 99 w 148"/>
                <a:gd name="T23" fmla="*/ 72 h 87"/>
                <a:gd name="T24" fmla="*/ 117 w 148"/>
                <a:gd name="T25" fmla="*/ 87 h 87"/>
                <a:gd name="T26" fmla="*/ 136 w 148"/>
                <a:gd name="T27" fmla="*/ 72 h 87"/>
                <a:gd name="T28" fmla="*/ 142 w 148"/>
                <a:gd name="T29" fmla="*/ 72 h 87"/>
                <a:gd name="T30" fmla="*/ 148 w 148"/>
                <a:gd name="T31" fmla="*/ 66 h 87"/>
                <a:gd name="T32" fmla="*/ 148 w 148"/>
                <a:gd name="T33" fmla="*/ 55 h 87"/>
                <a:gd name="T34" fmla="*/ 131 w 148"/>
                <a:gd name="T35" fmla="*/ 33 h 87"/>
                <a:gd name="T36" fmla="*/ 12 w 148"/>
                <a:gd name="T37" fmla="*/ 32 h 87"/>
                <a:gd name="T38" fmla="*/ 12 w 148"/>
                <a:gd name="T39" fmla="*/ 12 h 87"/>
                <a:gd name="T40" fmla="*/ 27 w 148"/>
                <a:gd name="T41" fmla="*/ 12 h 87"/>
                <a:gd name="T42" fmla="*/ 27 w 148"/>
                <a:gd name="T43" fmla="*/ 32 h 87"/>
                <a:gd name="T44" fmla="*/ 12 w 148"/>
                <a:gd name="T45" fmla="*/ 32 h 87"/>
                <a:gd name="T46" fmla="*/ 30 w 148"/>
                <a:gd name="T47" fmla="*/ 75 h 87"/>
                <a:gd name="T48" fmla="*/ 23 w 148"/>
                <a:gd name="T49" fmla="*/ 68 h 87"/>
                <a:gd name="T50" fmla="*/ 30 w 148"/>
                <a:gd name="T51" fmla="*/ 61 h 87"/>
                <a:gd name="T52" fmla="*/ 37 w 148"/>
                <a:gd name="T53" fmla="*/ 68 h 87"/>
                <a:gd name="T54" fmla="*/ 30 w 148"/>
                <a:gd name="T55" fmla="*/ 75 h 87"/>
                <a:gd name="T56" fmla="*/ 56 w 148"/>
                <a:gd name="T57" fmla="*/ 32 h 87"/>
                <a:gd name="T58" fmla="*/ 39 w 148"/>
                <a:gd name="T59" fmla="*/ 32 h 87"/>
                <a:gd name="T60" fmla="*/ 39 w 148"/>
                <a:gd name="T61" fmla="*/ 12 h 87"/>
                <a:gd name="T62" fmla="*/ 56 w 148"/>
                <a:gd name="T63" fmla="*/ 12 h 87"/>
                <a:gd name="T64" fmla="*/ 56 w 148"/>
                <a:gd name="T65" fmla="*/ 32 h 87"/>
                <a:gd name="T66" fmla="*/ 85 w 148"/>
                <a:gd name="T67" fmla="*/ 32 h 87"/>
                <a:gd name="T68" fmla="*/ 68 w 148"/>
                <a:gd name="T69" fmla="*/ 32 h 87"/>
                <a:gd name="T70" fmla="*/ 68 w 148"/>
                <a:gd name="T71" fmla="*/ 12 h 87"/>
                <a:gd name="T72" fmla="*/ 85 w 148"/>
                <a:gd name="T73" fmla="*/ 12 h 87"/>
                <a:gd name="T74" fmla="*/ 85 w 148"/>
                <a:gd name="T75" fmla="*/ 32 h 87"/>
                <a:gd name="T76" fmla="*/ 97 w 148"/>
                <a:gd name="T77" fmla="*/ 32 h 87"/>
                <a:gd name="T78" fmla="*/ 97 w 148"/>
                <a:gd name="T79" fmla="*/ 12 h 87"/>
                <a:gd name="T80" fmla="*/ 111 w 148"/>
                <a:gd name="T81" fmla="*/ 12 h 87"/>
                <a:gd name="T82" fmla="*/ 118 w 148"/>
                <a:gd name="T83" fmla="*/ 32 h 87"/>
                <a:gd name="T84" fmla="*/ 97 w 148"/>
                <a:gd name="T85" fmla="*/ 32 h 87"/>
                <a:gd name="T86" fmla="*/ 117 w 148"/>
                <a:gd name="T87" fmla="*/ 75 h 87"/>
                <a:gd name="T88" fmla="*/ 110 w 148"/>
                <a:gd name="T89" fmla="*/ 68 h 87"/>
                <a:gd name="T90" fmla="*/ 117 w 148"/>
                <a:gd name="T91" fmla="*/ 61 h 87"/>
                <a:gd name="T92" fmla="*/ 124 w 148"/>
                <a:gd name="T93" fmla="*/ 68 h 87"/>
                <a:gd name="T94" fmla="*/ 117 w 148"/>
                <a:gd name="T95" fmla="*/ 7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87">
                  <a:moveTo>
                    <a:pt x="131" y="3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20" y="2"/>
                    <a:pt x="118" y="0"/>
                    <a:pt x="11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2" y="72"/>
                    <a:pt x="6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4" y="81"/>
                    <a:pt x="21" y="87"/>
                    <a:pt x="30" y="87"/>
                  </a:cubicBezTo>
                  <a:cubicBezTo>
                    <a:pt x="39" y="87"/>
                    <a:pt x="47" y="81"/>
                    <a:pt x="49" y="72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101" y="81"/>
                    <a:pt x="108" y="87"/>
                    <a:pt x="117" y="87"/>
                  </a:cubicBezTo>
                  <a:cubicBezTo>
                    <a:pt x="126" y="87"/>
                    <a:pt x="134" y="81"/>
                    <a:pt x="136" y="72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5" y="72"/>
                    <a:pt x="148" y="70"/>
                    <a:pt x="148" y="66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45"/>
                    <a:pt x="141" y="36"/>
                    <a:pt x="131" y="33"/>
                  </a:cubicBezTo>
                  <a:close/>
                  <a:moveTo>
                    <a:pt x="12" y="3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12" y="32"/>
                  </a:lnTo>
                  <a:close/>
                  <a:moveTo>
                    <a:pt x="30" y="75"/>
                  </a:moveTo>
                  <a:cubicBezTo>
                    <a:pt x="26" y="75"/>
                    <a:pt x="23" y="72"/>
                    <a:pt x="23" y="68"/>
                  </a:cubicBezTo>
                  <a:cubicBezTo>
                    <a:pt x="23" y="64"/>
                    <a:pt x="26" y="61"/>
                    <a:pt x="30" y="61"/>
                  </a:cubicBezTo>
                  <a:cubicBezTo>
                    <a:pt x="34" y="61"/>
                    <a:pt x="37" y="64"/>
                    <a:pt x="37" y="68"/>
                  </a:cubicBezTo>
                  <a:cubicBezTo>
                    <a:pt x="37" y="72"/>
                    <a:pt x="34" y="75"/>
                    <a:pt x="30" y="75"/>
                  </a:cubicBezTo>
                  <a:close/>
                  <a:moveTo>
                    <a:pt x="56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56" y="12"/>
                    <a:pt x="56" y="12"/>
                    <a:pt x="56" y="12"/>
                  </a:cubicBezTo>
                  <a:lnTo>
                    <a:pt x="56" y="32"/>
                  </a:lnTo>
                  <a:close/>
                  <a:moveTo>
                    <a:pt x="85" y="32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85" y="12"/>
                    <a:pt x="85" y="12"/>
                    <a:pt x="85" y="12"/>
                  </a:cubicBezTo>
                  <a:lnTo>
                    <a:pt x="85" y="32"/>
                  </a:lnTo>
                  <a:close/>
                  <a:moveTo>
                    <a:pt x="97" y="32"/>
                  </a:moveTo>
                  <a:cubicBezTo>
                    <a:pt x="97" y="12"/>
                    <a:pt x="97" y="12"/>
                    <a:pt x="97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97" y="32"/>
                  </a:lnTo>
                  <a:close/>
                  <a:moveTo>
                    <a:pt x="117" y="75"/>
                  </a:moveTo>
                  <a:cubicBezTo>
                    <a:pt x="114" y="75"/>
                    <a:pt x="110" y="72"/>
                    <a:pt x="110" y="68"/>
                  </a:cubicBezTo>
                  <a:cubicBezTo>
                    <a:pt x="110" y="64"/>
                    <a:pt x="114" y="61"/>
                    <a:pt x="117" y="61"/>
                  </a:cubicBezTo>
                  <a:cubicBezTo>
                    <a:pt x="121" y="61"/>
                    <a:pt x="124" y="64"/>
                    <a:pt x="124" y="68"/>
                  </a:cubicBezTo>
                  <a:cubicBezTo>
                    <a:pt x="124" y="72"/>
                    <a:pt x="121" y="75"/>
                    <a:pt x="117" y="7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573846-67D2-4EE0-AAE8-EB5C77AB3B02}"/>
              </a:ext>
            </a:extLst>
          </p:cNvPr>
          <p:cNvGrpSpPr/>
          <p:nvPr/>
        </p:nvGrpSpPr>
        <p:grpSpPr>
          <a:xfrm>
            <a:off x="2708003" y="3123387"/>
            <a:ext cx="1480848" cy="1480848"/>
            <a:chOff x="3565494" y="3715492"/>
            <a:chExt cx="1480848" cy="1480848"/>
          </a:xfrm>
        </p:grpSpPr>
        <p:sp>
          <p:nvSpPr>
            <p:cNvPr id="22" name="Oval 23"/>
            <p:cNvSpPr/>
            <p:nvPr/>
          </p:nvSpPr>
          <p:spPr>
            <a:xfrm>
              <a:off x="3565494" y="3715492"/>
              <a:ext cx="1480848" cy="148084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5" name="Freeform 126"/>
            <p:cNvSpPr>
              <a:spLocks noEditPoints="1"/>
            </p:cNvSpPr>
            <p:nvPr/>
          </p:nvSpPr>
          <p:spPr bwMode="auto">
            <a:xfrm>
              <a:off x="3805359" y="4172698"/>
              <a:ext cx="1039504" cy="566437"/>
            </a:xfrm>
            <a:custGeom>
              <a:avLst/>
              <a:gdLst>
                <a:gd name="T0" fmla="*/ 183 w 188"/>
                <a:gd name="T1" fmla="*/ 71 h 102"/>
                <a:gd name="T2" fmla="*/ 183 w 188"/>
                <a:gd name="T3" fmla="*/ 61 h 102"/>
                <a:gd name="T4" fmla="*/ 161 w 188"/>
                <a:gd name="T5" fmla="*/ 38 h 102"/>
                <a:gd name="T6" fmla="*/ 142 w 188"/>
                <a:gd name="T7" fmla="*/ 3 h 102"/>
                <a:gd name="T8" fmla="*/ 136 w 188"/>
                <a:gd name="T9" fmla="*/ 0 h 102"/>
                <a:gd name="T10" fmla="*/ 103 w 188"/>
                <a:gd name="T11" fmla="*/ 0 h 102"/>
                <a:gd name="T12" fmla="*/ 96 w 188"/>
                <a:gd name="T13" fmla="*/ 7 h 102"/>
                <a:gd name="T14" fmla="*/ 96 w 188"/>
                <a:gd name="T15" fmla="*/ 38 h 102"/>
                <a:gd name="T16" fmla="*/ 11 w 188"/>
                <a:gd name="T17" fmla="*/ 38 h 102"/>
                <a:gd name="T18" fmla="*/ 4 w 188"/>
                <a:gd name="T19" fmla="*/ 45 h 102"/>
                <a:gd name="T20" fmla="*/ 4 w 188"/>
                <a:gd name="T21" fmla="*/ 71 h 102"/>
                <a:gd name="T22" fmla="*/ 0 w 188"/>
                <a:gd name="T23" fmla="*/ 78 h 102"/>
                <a:gd name="T24" fmla="*/ 6 w 188"/>
                <a:gd name="T25" fmla="*/ 84 h 102"/>
                <a:gd name="T26" fmla="*/ 16 w 188"/>
                <a:gd name="T27" fmla="*/ 84 h 102"/>
                <a:gd name="T28" fmla="*/ 38 w 188"/>
                <a:gd name="T29" fmla="*/ 102 h 102"/>
                <a:gd name="T30" fmla="*/ 60 w 188"/>
                <a:gd name="T31" fmla="*/ 84 h 102"/>
                <a:gd name="T32" fmla="*/ 122 w 188"/>
                <a:gd name="T33" fmla="*/ 84 h 102"/>
                <a:gd name="T34" fmla="*/ 144 w 188"/>
                <a:gd name="T35" fmla="*/ 102 h 102"/>
                <a:gd name="T36" fmla="*/ 166 w 188"/>
                <a:gd name="T37" fmla="*/ 84 h 102"/>
                <a:gd name="T38" fmla="*/ 181 w 188"/>
                <a:gd name="T39" fmla="*/ 84 h 102"/>
                <a:gd name="T40" fmla="*/ 188 w 188"/>
                <a:gd name="T41" fmla="*/ 78 h 102"/>
                <a:gd name="T42" fmla="*/ 183 w 188"/>
                <a:gd name="T43" fmla="*/ 71 h 102"/>
                <a:gd name="T44" fmla="*/ 38 w 188"/>
                <a:gd name="T45" fmla="*/ 88 h 102"/>
                <a:gd name="T46" fmla="*/ 29 w 188"/>
                <a:gd name="T47" fmla="*/ 79 h 102"/>
                <a:gd name="T48" fmla="*/ 38 w 188"/>
                <a:gd name="T49" fmla="*/ 70 h 102"/>
                <a:gd name="T50" fmla="*/ 47 w 188"/>
                <a:gd name="T51" fmla="*/ 79 h 102"/>
                <a:gd name="T52" fmla="*/ 38 w 188"/>
                <a:gd name="T53" fmla="*/ 88 h 102"/>
                <a:gd name="T54" fmla="*/ 110 w 188"/>
                <a:gd name="T55" fmla="*/ 38 h 102"/>
                <a:gd name="T56" fmla="*/ 110 w 188"/>
                <a:gd name="T57" fmla="*/ 13 h 102"/>
                <a:gd name="T58" fmla="*/ 132 w 188"/>
                <a:gd name="T59" fmla="*/ 13 h 102"/>
                <a:gd name="T60" fmla="*/ 146 w 188"/>
                <a:gd name="T61" fmla="*/ 38 h 102"/>
                <a:gd name="T62" fmla="*/ 110 w 188"/>
                <a:gd name="T63" fmla="*/ 38 h 102"/>
                <a:gd name="T64" fmla="*/ 144 w 188"/>
                <a:gd name="T65" fmla="*/ 88 h 102"/>
                <a:gd name="T66" fmla="*/ 135 w 188"/>
                <a:gd name="T67" fmla="*/ 79 h 102"/>
                <a:gd name="T68" fmla="*/ 144 w 188"/>
                <a:gd name="T69" fmla="*/ 70 h 102"/>
                <a:gd name="T70" fmla="*/ 153 w 188"/>
                <a:gd name="T71" fmla="*/ 79 h 102"/>
                <a:gd name="T72" fmla="*/ 144 w 188"/>
                <a:gd name="T73" fmla="*/ 8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" h="102">
                  <a:moveTo>
                    <a:pt x="183" y="71"/>
                  </a:moveTo>
                  <a:cubicBezTo>
                    <a:pt x="183" y="61"/>
                    <a:pt x="183" y="61"/>
                    <a:pt x="183" y="61"/>
                  </a:cubicBezTo>
                  <a:cubicBezTo>
                    <a:pt x="183" y="49"/>
                    <a:pt x="174" y="39"/>
                    <a:pt x="161" y="38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0" y="1"/>
                    <a:pt x="138" y="0"/>
                    <a:pt x="136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9" y="0"/>
                    <a:pt x="96" y="3"/>
                    <a:pt x="96" y="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7" y="38"/>
                    <a:pt x="4" y="41"/>
                    <a:pt x="4" y="45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2" y="72"/>
                    <a:pt x="0" y="75"/>
                    <a:pt x="0" y="78"/>
                  </a:cubicBezTo>
                  <a:cubicBezTo>
                    <a:pt x="0" y="81"/>
                    <a:pt x="3" y="84"/>
                    <a:pt x="6" y="8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9" y="94"/>
                    <a:pt x="28" y="102"/>
                    <a:pt x="38" y="102"/>
                  </a:cubicBezTo>
                  <a:cubicBezTo>
                    <a:pt x="49" y="102"/>
                    <a:pt x="57" y="94"/>
                    <a:pt x="60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5" y="94"/>
                    <a:pt x="133" y="102"/>
                    <a:pt x="144" y="102"/>
                  </a:cubicBezTo>
                  <a:cubicBezTo>
                    <a:pt x="154" y="102"/>
                    <a:pt x="163" y="94"/>
                    <a:pt x="166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5" y="84"/>
                    <a:pt x="188" y="81"/>
                    <a:pt x="188" y="78"/>
                  </a:cubicBezTo>
                  <a:cubicBezTo>
                    <a:pt x="188" y="75"/>
                    <a:pt x="186" y="72"/>
                    <a:pt x="183" y="71"/>
                  </a:cubicBezTo>
                  <a:close/>
                  <a:moveTo>
                    <a:pt x="38" y="88"/>
                  </a:moveTo>
                  <a:cubicBezTo>
                    <a:pt x="33" y="88"/>
                    <a:pt x="29" y="84"/>
                    <a:pt x="29" y="79"/>
                  </a:cubicBezTo>
                  <a:cubicBezTo>
                    <a:pt x="29" y="74"/>
                    <a:pt x="33" y="70"/>
                    <a:pt x="38" y="70"/>
                  </a:cubicBezTo>
                  <a:cubicBezTo>
                    <a:pt x="43" y="70"/>
                    <a:pt x="47" y="74"/>
                    <a:pt x="47" y="79"/>
                  </a:cubicBezTo>
                  <a:cubicBezTo>
                    <a:pt x="47" y="84"/>
                    <a:pt x="43" y="88"/>
                    <a:pt x="38" y="88"/>
                  </a:cubicBezTo>
                  <a:close/>
                  <a:moveTo>
                    <a:pt x="110" y="38"/>
                  </a:moveTo>
                  <a:cubicBezTo>
                    <a:pt x="110" y="13"/>
                    <a:pt x="110" y="13"/>
                    <a:pt x="110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110" y="38"/>
                    <a:pt x="110" y="38"/>
                    <a:pt x="110" y="38"/>
                  </a:cubicBezTo>
                  <a:close/>
                  <a:moveTo>
                    <a:pt x="144" y="88"/>
                  </a:moveTo>
                  <a:cubicBezTo>
                    <a:pt x="139" y="88"/>
                    <a:pt x="135" y="84"/>
                    <a:pt x="135" y="79"/>
                  </a:cubicBezTo>
                  <a:cubicBezTo>
                    <a:pt x="135" y="74"/>
                    <a:pt x="139" y="70"/>
                    <a:pt x="144" y="70"/>
                  </a:cubicBezTo>
                  <a:cubicBezTo>
                    <a:pt x="149" y="70"/>
                    <a:pt x="153" y="74"/>
                    <a:pt x="153" y="79"/>
                  </a:cubicBezTo>
                  <a:cubicBezTo>
                    <a:pt x="153" y="84"/>
                    <a:pt x="149" y="88"/>
                    <a:pt x="144" y="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BBAC99-1290-4913-92AB-765F4D05F4E1}"/>
              </a:ext>
            </a:extLst>
          </p:cNvPr>
          <p:cNvGrpSpPr/>
          <p:nvPr/>
        </p:nvGrpSpPr>
        <p:grpSpPr>
          <a:xfrm>
            <a:off x="5338212" y="3715492"/>
            <a:ext cx="1480848" cy="1480848"/>
            <a:chOff x="5744803" y="3715492"/>
            <a:chExt cx="1480848" cy="1480848"/>
          </a:xfrm>
        </p:grpSpPr>
        <p:sp>
          <p:nvSpPr>
            <p:cNvPr id="17" name="Oval 29"/>
            <p:cNvSpPr/>
            <p:nvPr/>
          </p:nvSpPr>
          <p:spPr>
            <a:xfrm>
              <a:off x="5744803" y="3715492"/>
              <a:ext cx="1480848" cy="148084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6" name="Freeform 135"/>
            <p:cNvSpPr>
              <a:spLocks noEditPoints="1"/>
            </p:cNvSpPr>
            <p:nvPr/>
          </p:nvSpPr>
          <p:spPr bwMode="auto">
            <a:xfrm>
              <a:off x="6018851" y="4171615"/>
              <a:ext cx="1070122" cy="568602"/>
            </a:xfrm>
            <a:custGeom>
              <a:avLst/>
              <a:gdLst>
                <a:gd name="T0" fmla="*/ 173 w 188"/>
                <a:gd name="T1" fmla="*/ 48 h 100"/>
                <a:gd name="T2" fmla="*/ 141 w 188"/>
                <a:gd name="T3" fmla="*/ 36 h 100"/>
                <a:gd name="T4" fmla="*/ 109 w 188"/>
                <a:gd name="T5" fmla="*/ 2 h 100"/>
                <a:gd name="T6" fmla="*/ 104 w 188"/>
                <a:gd name="T7" fmla="*/ 0 h 100"/>
                <a:gd name="T8" fmla="*/ 31 w 188"/>
                <a:gd name="T9" fmla="*/ 0 h 100"/>
                <a:gd name="T10" fmla="*/ 25 w 188"/>
                <a:gd name="T11" fmla="*/ 3 h 100"/>
                <a:gd name="T12" fmla="*/ 1 w 188"/>
                <a:gd name="T13" fmla="*/ 38 h 100"/>
                <a:gd name="T14" fmla="*/ 1 w 188"/>
                <a:gd name="T15" fmla="*/ 38 h 100"/>
                <a:gd name="T16" fmla="*/ 0 w 188"/>
                <a:gd name="T17" fmla="*/ 40 h 100"/>
                <a:gd name="T18" fmla="*/ 0 w 188"/>
                <a:gd name="T19" fmla="*/ 42 h 100"/>
                <a:gd name="T20" fmla="*/ 0 w 188"/>
                <a:gd name="T21" fmla="*/ 42 h 100"/>
                <a:gd name="T22" fmla="*/ 0 w 188"/>
                <a:gd name="T23" fmla="*/ 73 h 100"/>
                <a:gd name="T24" fmla="*/ 7 w 188"/>
                <a:gd name="T25" fmla="*/ 81 h 100"/>
                <a:gd name="T26" fmla="*/ 7 w 188"/>
                <a:gd name="T27" fmla="*/ 81 h 100"/>
                <a:gd name="T28" fmla="*/ 14 w 188"/>
                <a:gd name="T29" fmla="*/ 81 h 100"/>
                <a:gd name="T30" fmla="*/ 37 w 188"/>
                <a:gd name="T31" fmla="*/ 100 h 100"/>
                <a:gd name="T32" fmla="*/ 60 w 188"/>
                <a:gd name="T33" fmla="*/ 81 h 100"/>
                <a:gd name="T34" fmla="*/ 122 w 188"/>
                <a:gd name="T35" fmla="*/ 81 h 100"/>
                <a:gd name="T36" fmla="*/ 145 w 188"/>
                <a:gd name="T37" fmla="*/ 100 h 100"/>
                <a:gd name="T38" fmla="*/ 168 w 188"/>
                <a:gd name="T39" fmla="*/ 81 h 100"/>
                <a:gd name="T40" fmla="*/ 180 w 188"/>
                <a:gd name="T41" fmla="*/ 81 h 100"/>
                <a:gd name="T42" fmla="*/ 188 w 188"/>
                <a:gd name="T43" fmla="*/ 73 h 100"/>
                <a:gd name="T44" fmla="*/ 188 w 188"/>
                <a:gd name="T45" fmla="*/ 69 h 100"/>
                <a:gd name="T46" fmla="*/ 173 w 188"/>
                <a:gd name="T47" fmla="*/ 48 h 100"/>
                <a:gd name="T48" fmla="*/ 37 w 188"/>
                <a:gd name="T49" fmla="*/ 85 h 100"/>
                <a:gd name="T50" fmla="*/ 28 w 188"/>
                <a:gd name="T51" fmla="*/ 76 h 100"/>
                <a:gd name="T52" fmla="*/ 37 w 188"/>
                <a:gd name="T53" fmla="*/ 68 h 100"/>
                <a:gd name="T54" fmla="*/ 46 w 188"/>
                <a:gd name="T55" fmla="*/ 76 h 100"/>
                <a:gd name="T56" fmla="*/ 37 w 188"/>
                <a:gd name="T57" fmla="*/ 85 h 100"/>
                <a:gd name="T58" fmla="*/ 53 w 188"/>
                <a:gd name="T59" fmla="*/ 35 h 100"/>
                <a:gd name="T60" fmla="*/ 21 w 188"/>
                <a:gd name="T61" fmla="*/ 35 h 100"/>
                <a:gd name="T62" fmla="*/ 35 w 188"/>
                <a:gd name="T63" fmla="*/ 15 h 100"/>
                <a:gd name="T64" fmla="*/ 53 w 188"/>
                <a:gd name="T65" fmla="*/ 15 h 100"/>
                <a:gd name="T66" fmla="*/ 53 w 188"/>
                <a:gd name="T67" fmla="*/ 35 h 100"/>
                <a:gd name="T68" fmla="*/ 68 w 188"/>
                <a:gd name="T69" fmla="*/ 35 h 100"/>
                <a:gd name="T70" fmla="*/ 68 w 188"/>
                <a:gd name="T71" fmla="*/ 15 h 100"/>
                <a:gd name="T72" fmla="*/ 100 w 188"/>
                <a:gd name="T73" fmla="*/ 15 h 100"/>
                <a:gd name="T74" fmla="*/ 119 w 188"/>
                <a:gd name="T75" fmla="*/ 35 h 100"/>
                <a:gd name="T76" fmla="*/ 68 w 188"/>
                <a:gd name="T77" fmla="*/ 35 h 100"/>
                <a:gd name="T78" fmla="*/ 145 w 188"/>
                <a:gd name="T79" fmla="*/ 85 h 100"/>
                <a:gd name="T80" fmla="*/ 136 w 188"/>
                <a:gd name="T81" fmla="*/ 76 h 100"/>
                <a:gd name="T82" fmla="*/ 145 w 188"/>
                <a:gd name="T83" fmla="*/ 68 h 100"/>
                <a:gd name="T84" fmla="*/ 153 w 188"/>
                <a:gd name="T85" fmla="*/ 76 h 100"/>
                <a:gd name="T86" fmla="*/ 145 w 188"/>
                <a:gd name="T87" fmla="*/ 8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100">
                  <a:moveTo>
                    <a:pt x="173" y="48"/>
                  </a:moveTo>
                  <a:cubicBezTo>
                    <a:pt x="141" y="36"/>
                    <a:pt x="141" y="36"/>
                    <a:pt x="141" y="36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8" y="1"/>
                    <a:pt x="106" y="0"/>
                    <a:pt x="10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6" y="1"/>
                    <a:pt x="25" y="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39"/>
                    <a:pt x="0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3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6" y="92"/>
                    <a:pt x="26" y="100"/>
                    <a:pt x="37" y="100"/>
                  </a:cubicBezTo>
                  <a:cubicBezTo>
                    <a:pt x="48" y="100"/>
                    <a:pt x="58" y="92"/>
                    <a:pt x="60" y="81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4" y="92"/>
                    <a:pt x="133" y="100"/>
                    <a:pt x="145" y="100"/>
                  </a:cubicBezTo>
                  <a:cubicBezTo>
                    <a:pt x="156" y="100"/>
                    <a:pt x="166" y="92"/>
                    <a:pt x="168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5" y="81"/>
                    <a:pt x="188" y="78"/>
                    <a:pt x="188" y="73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8" y="60"/>
                    <a:pt x="182" y="51"/>
                    <a:pt x="173" y="48"/>
                  </a:cubicBezTo>
                  <a:close/>
                  <a:moveTo>
                    <a:pt x="37" y="85"/>
                  </a:moveTo>
                  <a:cubicBezTo>
                    <a:pt x="32" y="85"/>
                    <a:pt x="28" y="81"/>
                    <a:pt x="28" y="76"/>
                  </a:cubicBezTo>
                  <a:cubicBezTo>
                    <a:pt x="28" y="71"/>
                    <a:pt x="32" y="68"/>
                    <a:pt x="37" y="68"/>
                  </a:cubicBezTo>
                  <a:cubicBezTo>
                    <a:pt x="42" y="68"/>
                    <a:pt x="46" y="71"/>
                    <a:pt x="46" y="76"/>
                  </a:cubicBezTo>
                  <a:cubicBezTo>
                    <a:pt x="46" y="81"/>
                    <a:pt x="42" y="85"/>
                    <a:pt x="37" y="85"/>
                  </a:cubicBezTo>
                  <a:close/>
                  <a:moveTo>
                    <a:pt x="53" y="35"/>
                  </a:moveTo>
                  <a:cubicBezTo>
                    <a:pt x="21" y="35"/>
                    <a:pt x="21" y="35"/>
                    <a:pt x="21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35"/>
                    <a:pt x="53" y="35"/>
                    <a:pt x="53" y="35"/>
                  </a:cubicBezTo>
                  <a:close/>
                  <a:moveTo>
                    <a:pt x="68" y="35"/>
                  </a:moveTo>
                  <a:cubicBezTo>
                    <a:pt x="68" y="15"/>
                    <a:pt x="68" y="15"/>
                    <a:pt x="68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19" y="35"/>
                    <a:pt x="119" y="35"/>
                    <a:pt x="119" y="35"/>
                  </a:cubicBezTo>
                  <a:lnTo>
                    <a:pt x="68" y="35"/>
                  </a:lnTo>
                  <a:close/>
                  <a:moveTo>
                    <a:pt x="145" y="85"/>
                  </a:moveTo>
                  <a:cubicBezTo>
                    <a:pt x="140" y="85"/>
                    <a:pt x="136" y="81"/>
                    <a:pt x="136" y="76"/>
                  </a:cubicBezTo>
                  <a:cubicBezTo>
                    <a:pt x="136" y="71"/>
                    <a:pt x="140" y="68"/>
                    <a:pt x="145" y="68"/>
                  </a:cubicBezTo>
                  <a:cubicBezTo>
                    <a:pt x="149" y="68"/>
                    <a:pt x="153" y="71"/>
                    <a:pt x="153" y="76"/>
                  </a:cubicBezTo>
                  <a:cubicBezTo>
                    <a:pt x="153" y="81"/>
                    <a:pt x="149" y="85"/>
                    <a:pt x="145" y="8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7B5D8EE-071A-47A9-B012-68EB84AFD89C}"/>
              </a:ext>
            </a:extLst>
          </p:cNvPr>
          <p:cNvGrpSpPr/>
          <p:nvPr/>
        </p:nvGrpSpPr>
        <p:grpSpPr>
          <a:xfrm>
            <a:off x="7948508" y="2961154"/>
            <a:ext cx="1480848" cy="1480848"/>
            <a:chOff x="7924113" y="3715492"/>
            <a:chExt cx="1480848" cy="1480848"/>
          </a:xfrm>
        </p:grpSpPr>
        <p:sp>
          <p:nvSpPr>
            <p:cNvPr id="27" name="Oval 28"/>
            <p:cNvSpPr/>
            <p:nvPr/>
          </p:nvSpPr>
          <p:spPr>
            <a:xfrm>
              <a:off x="7924113" y="3715492"/>
              <a:ext cx="1480848" cy="148084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7" name="Freeform 136"/>
            <p:cNvSpPr>
              <a:spLocks noEditPoints="1"/>
            </p:cNvSpPr>
            <p:nvPr/>
          </p:nvSpPr>
          <p:spPr bwMode="auto">
            <a:xfrm>
              <a:off x="8193057" y="4195489"/>
              <a:ext cx="1050690" cy="520854"/>
            </a:xfrm>
            <a:custGeom>
              <a:avLst/>
              <a:gdLst>
                <a:gd name="T0" fmla="*/ 0 w 197"/>
                <a:gd name="T1" fmla="*/ 65 h 98"/>
                <a:gd name="T2" fmla="*/ 33 w 197"/>
                <a:gd name="T3" fmla="*/ 98 h 98"/>
                <a:gd name="T4" fmla="*/ 61 w 197"/>
                <a:gd name="T5" fmla="*/ 82 h 98"/>
                <a:gd name="T6" fmla="*/ 148 w 197"/>
                <a:gd name="T7" fmla="*/ 82 h 98"/>
                <a:gd name="T8" fmla="*/ 171 w 197"/>
                <a:gd name="T9" fmla="*/ 98 h 98"/>
                <a:gd name="T10" fmla="*/ 197 w 197"/>
                <a:gd name="T11" fmla="*/ 72 h 98"/>
                <a:gd name="T12" fmla="*/ 179 w 197"/>
                <a:gd name="T13" fmla="*/ 48 h 98"/>
                <a:gd name="T14" fmla="*/ 157 w 197"/>
                <a:gd name="T15" fmla="*/ 32 h 98"/>
                <a:gd name="T16" fmla="*/ 123 w 197"/>
                <a:gd name="T17" fmla="*/ 29 h 98"/>
                <a:gd name="T18" fmla="*/ 116 w 197"/>
                <a:gd name="T19" fmla="*/ 15 h 98"/>
                <a:gd name="T20" fmla="*/ 123 w 197"/>
                <a:gd name="T21" fmla="*/ 15 h 98"/>
                <a:gd name="T22" fmla="*/ 130 w 197"/>
                <a:gd name="T23" fmla="*/ 8 h 98"/>
                <a:gd name="T24" fmla="*/ 123 w 197"/>
                <a:gd name="T25" fmla="*/ 0 h 98"/>
                <a:gd name="T26" fmla="*/ 65 w 197"/>
                <a:gd name="T27" fmla="*/ 0 h 98"/>
                <a:gd name="T28" fmla="*/ 35 w 197"/>
                <a:gd name="T29" fmla="*/ 22 h 98"/>
                <a:gd name="T30" fmla="*/ 12 w 197"/>
                <a:gd name="T31" fmla="*/ 40 h 98"/>
                <a:gd name="T32" fmla="*/ 0 w 197"/>
                <a:gd name="T33" fmla="*/ 65 h 98"/>
                <a:gd name="T34" fmla="*/ 160 w 197"/>
                <a:gd name="T35" fmla="*/ 72 h 98"/>
                <a:gd name="T36" fmla="*/ 171 w 197"/>
                <a:gd name="T37" fmla="*/ 61 h 98"/>
                <a:gd name="T38" fmla="*/ 182 w 197"/>
                <a:gd name="T39" fmla="*/ 72 h 98"/>
                <a:gd name="T40" fmla="*/ 171 w 197"/>
                <a:gd name="T41" fmla="*/ 83 h 98"/>
                <a:gd name="T42" fmla="*/ 160 w 197"/>
                <a:gd name="T43" fmla="*/ 72 h 98"/>
                <a:gd name="T44" fmla="*/ 106 w 197"/>
                <a:gd name="T45" fmla="*/ 28 h 98"/>
                <a:gd name="T46" fmla="*/ 51 w 197"/>
                <a:gd name="T47" fmla="*/ 23 h 98"/>
                <a:gd name="T48" fmla="*/ 65 w 197"/>
                <a:gd name="T49" fmla="*/ 15 h 98"/>
                <a:gd name="T50" fmla="*/ 100 w 197"/>
                <a:gd name="T51" fmla="*/ 15 h 98"/>
                <a:gd name="T52" fmla="*/ 106 w 197"/>
                <a:gd name="T53" fmla="*/ 28 h 98"/>
                <a:gd name="T54" fmla="*/ 15 w 197"/>
                <a:gd name="T55" fmla="*/ 65 h 98"/>
                <a:gd name="T56" fmla="*/ 33 w 197"/>
                <a:gd name="T57" fmla="*/ 47 h 98"/>
                <a:gd name="T58" fmla="*/ 51 w 197"/>
                <a:gd name="T59" fmla="*/ 65 h 98"/>
                <a:gd name="T60" fmla="*/ 33 w 197"/>
                <a:gd name="T61" fmla="*/ 83 h 98"/>
                <a:gd name="T62" fmla="*/ 15 w 197"/>
                <a:gd name="T63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" h="98">
                  <a:moveTo>
                    <a:pt x="0" y="65"/>
                  </a:moveTo>
                  <a:cubicBezTo>
                    <a:pt x="0" y="83"/>
                    <a:pt x="15" y="98"/>
                    <a:pt x="33" y="98"/>
                  </a:cubicBezTo>
                  <a:cubicBezTo>
                    <a:pt x="45" y="98"/>
                    <a:pt x="55" y="91"/>
                    <a:pt x="61" y="82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1" y="91"/>
                    <a:pt x="161" y="98"/>
                    <a:pt x="171" y="98"/>
                  </a:cubicBezTo>
                  <a:cubicBezTo>
                    <a:pt x="185" y="98"/>
                    <a:pt x="197" y="86"/>
                    <a:pt x="197" y="72"/>
                  </a:cubicBezTo>
                  <a:cubicBezTo>
                    <a:pt x="197" y="60"/>
                    <a:pt x="189" y="51"/>
                    <a:pt x="179" y="48"/>
                  </a:cubicBezTo>
                  <a:cubicBezTo>
                    <a:pt x="176" y="39"/>
                    <a:pt x="167" y="32"/>
                    <a:pt x="157" y="32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127" y="15"/>
                    <a:pt x="130" y="12"/>
                    <a:pt x="130" y="8"/>
                  </a:cubicBezTo>
                  <a:cubicBezTo>
                    <a:pt x="130" y="4"/>
                    <a:pt x="127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1" y="0"/>
                    <a:pt x="39" y="10"/>
                    <a:pt x="35" y="22"/>
                  </a:cubicBezTo>
                  <a:cubicBezTo>
                    <a:pt x="25" y="24"/>
                    <a:pt x="17" y="31"/>
                    <a:pt x="12" y="40"/>
                  </a:cubicBezTo>
                  <a:cubicBezTo>
                    <a:pt x="5" y="46"/>
                    <a:pt x="0" y="55"/>
                    <a:pt x="0" y="65"/>
                  </a:cubicBezTo>
                  <a:close/>
                  <a:moveTo>
                    <a:pt x="160" y="72"/>
                  </a:moveTo>
                  <a:cubicBezTo>
                    <a:pt x="160" y="66"/>
                    <a:pt x="165" y="61"/>
                    <a:pt x="171" y="61"/>
                  </a:cubicBezTo>
                  <a:cubicBezTo>
                    <a:pt x="177" y="61"/>
                    <a:pt x="182" y="66"/>
                    <a:pt x="182" y="72"/>
                  </a:cubicBezTo>
                  <a:cubicBezTo>
                    <a:pt x="182" y="78"/>
                    <a:pt x="177" y="83"/>
                    <a:pt x="171" y="83"/>
                  </a:cubicBezTo>
                  <a:cubicBezTo>
                    <a:pt x="165" y="83"/>
                    <a:pt x="160" y="78"/>
                    <a:pt x="160" y="72"/>
                  </a:cubicBezTo>
                  <a:close/>
                  <a:moveTo>
                    <a:pt x="106" y="28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4" y="18"/>
                    <a:pt x="59" y="15"/>
                    <a:pt x="65" y="15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6" y="28"/>
                  </a:lnTo>
                  <a:close/>
                  <a:moveTo>
                    <a:pt x="15" y="65"/>
                  </a:moveTo>
                  <a:cubicBezTo>
                    <a:pt x="15" y="55"/>
                    <a:pt x="23" y="47"/>
                    <a:pt x="33" y="47"/>
                  </a:cubicBezTo>
                  <a:cubicBezTo>
                    <a:pt x="43" y="47"/>
                    <a:pt x="51" y="55"/>
                    <a:pt x="51" y="65"/>
                  </a:cubicBezTo>
                  <a:cubicBezTo>
                    <a:pt x="51" y="75"/>
                    <a:pt x="43" y="83"/>
                    <a:pt x="33" y="83"/>
                  </a:cubicBezTo>
                  <a:cubicBezTo>
                    <a:pt x="23" y="83"/>
                    <a:pt x="15" y="75"/>
                    <a:pt x="15" y="6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D687EB-FF7D-4C7F-84F4-79E509F1F9BC}"/>
              </a:ext>
            </a:extLst>
          </p:cNvPr>
          <p:cNvGrpSpPr/>
          <p:nvPr/>
        </p:nvGrpSpPr>
        <p:grpSpPr>
          <a:xfrm>
            <a:off x="10339731" y="3568344"/>
            <a:ext cx="1480848" cy="1480848"/>
            <a:chOff x="10103422" y="3715492"/>
            <a:chExt cx="1480848" cy="1480848"/>
          </a:xfrm>
        </p:grpSpPr>
        <p:sp>
          <p:nvSpPr>
            <p:cNvPr id="23" name="Oval 36"/>
            <p:cNvSpPr/>
            <p:nvPr/>
          </p:nvSpPr>
          <p:spPr>
            <a:xfrm>
              <a:off x="10103422" y="3715492"/>
              <a:ext cx="1480848" cy="148084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8" name="Freeform 141"/>
            <p:cNvSpPr>
              <a:spLocks noEditPoints="1"/>
            </p:cNvSpPr>
            <p:nvPr/>
          </p:nvSpPr>
          <p:spPr bwMode="auto">
            <a:xfrm>
              <a:off x="10320901" y="4187569"/>
              <a:ext cx="1045889" cy="536694"/>
            </a:xfrm>
            <a:custGeom>
              <a:avLst/>
              <a:gdLst>
                <a:gd name="T0" fmla="*/ 2 w 214"/>
                <a:gd name="T1" fmla="*/ 79 h 101"/>
                <a:gd name="T2" fmla="*/ 7 w 214"/>
                <a:gd name="T3" fmla="*/ 82 h 101"/>
                <a:gd name="T4" fmla="*/ 12 w 214"/>
                <a:gd name="T5" fmla="*/ 82 h 101"/>
                <a:gd name="T6" fmla="*/ 34 w 214"/>
                <a:gd name="T7" fmla="*/ 101 h 101"/>
                <a:gd name="T8" fmla="*/ 57 w 214"/>
                <a:gd name="T9" fmla="*/ 82 h 101"/>
                <a:gd name="T10" fmla="*/ 150 w 214"/>
                <a:gd name="T11" fmla="*/ 82 h 101"/>
                <a:gd name="T12" fmla="*/ 173 w 214"/>
                <a:gd name="T13" fmla="*/ 101 h 101"/>
                <a:gd name="T14" fmla="*/ 195 w 214"/>
                <a:gd name="T15" fmla="*/ 82 h 101"/>
                <a:gd name="T16" fmla="*/ 206 w 214"/>
                <a:gd name="T17" fmla="*/ 82 h 101"/>
                <a:gd name="T18" fmla="*/ 214 w 214"/>
                <a:gd name="T19" fmla="*/ 75 h 101"/>
                <a:gd name="T20" fmla="*/ 157 w 214"/>
                <a:gd name="T21" fmla="*/ 27 h 101"/>
                <a:gd name="T22" fmla="*/ 92 w 214"/>
                <a:gd name="T23" fmla="*/ 1 h 101"/>
                <a:gd name="T24" fmla="*/ 89 w 214"/>
                <a:gd name="T25" fmla="*/ 1 h 101"/>
                <a:gd name="T26" fmla="*/ 24 w 214"/>
                <a:gd name="T27" fmla="*/ 29 h 101"/>
                <a:gd name="T28" fmla="*/ 0 w 214"/>
                <a:gd name="T29" fmla="*/ 73 h 101"/>
                <a:gd name="T30" fmla="*/ 2 w 214"/>
                <a:gd name="T31" fmla="*/ 79 h 101"/>
                <a:gd name="T32" fmla="*/ 164 w 214"/>
                <a:gd name="T33" fmla="*/ 78 h 101"/>
                <a:gd name="T34" fmla="*/ 173 w 214"/>
                <a:gd name="T35" fmla="*/ 70 h 101"/>
                <a:gd name="T36" fmla="*/ 181 w 214"/>
                <a:gd name="T37" fmla="*/ 78 h 101"/>
                <a:gd name="T38" fmla="*/ 173 w 214"/>
                <a:gd name="T39" fmla="*/ 87 h 101"/>
                <a:gd name="T40" fmla="*/ 164 w 214"/>
                <a:gd name="T41" fmla="*/ 78 h 101"/>
                <a:gd name="T42" fmla="*/ 99 w 214"/>
                <a:gd name="T43" fmla="*/ 15 h 101"/>
                <a:gd name="T44" fmla="*/ 132 w 214"/>
                <a:gd name="T45" fmla="*/ 26 h 101"/>
                <a:gd name="T46" fmla="*/ 99 w 214"/>
                <a:gd name="T47" fmla="*/ 26 h 101"/>
                <a:gd name="T48" fmla="*/ 99 w 214"/>
                <a:gd name="T49" fmla="*/ 15 h 101"/>
                <a:gd name="T50" fmla="*/ 85 w 214"/>
                <a:gd name="T51" fmla="*/ 26 h 101"/>
                <a:gd name="T52" fmla="*/ 51 w 214"/>
                <a:gd name="T53" fmla="*/ 26 h 101"/>
                <a:gd name="T54" fmla="*/ 85 w 214"/>
                <a:gd name="T55" fmla="*/ 15 h 101"/>
                <a:gd name="T56" fmla="*/ 85 w 214"/>
                <a:gd name="T57" fmla="*/ 26 h 101"/>
                <a:gd name="T58" fmla="*/ 26 w 214"/>
                <a:gd name="T59" fmla="*/ 78 h 101"/>
                <a:gd name="T60" fmla="*/ 34 w 214"/>
                <a:gd name="T61" fmla="*/ 70 h 101"/>
                <a:gd name="T62" fmla="*/ 43 w 214"/>
                <a:gd name="T63" fmla="*/ 78 h 101"/>
                <a:gd name="T64" fmla="*/ 34 w 214"/>
                <a:gd name="T65" fmla="*/ 87 h 101"/>
                <a:gd name="T66" fmla="*/ 26 w 214"/>
                <a:gd name="T67" fmla="*/ 7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4" h="101">
                  <a:moveTo>
                    <a:pt x="2" y="79"/>
                  </a:moveTo>
                  <a:cubicBezTo>
                    <a:pt x="3" y="81"/>
                    <a:pt x="5" y="82"/>
                    <a:pt x="7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3" y="93"/>
                    <a:pt x="23" y="101"/>
                    <a:pt x="34" y="101"/>
                  </a:cubicBezTo>
                  <a:cubicBezTo>
                    <a:pt x="46" y="101"/>
                    <a:pt x="55" y="93"/>
                    <a:pt x="57" y="82"/>
                  </a:cubicBezTo>
                  <a:cubicBezTo>
                    <a:pt x="150" y="82"/>
                    <a:pt x="150" y="82"/>
                    <a:pt x="150" y="82"/>
                  </a:cubicBezTo>
                  <a:cubicBezTo>
                    <a:pt x="152" y="93"/>
                    <a:pt x="161" y="101"/>
                    <a:pt x="173" y="101"/>
                  </a:cubicBezTo>
                  <a:cubicBezTo>
                    <a:pt x="184" y="101"/>
                    <a:pt x="194" y="93"/>
                    <a:pt x="195" y="82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10" y="82"/>
                    <a:pt x="214" y="79"/>
                    <a:pt x="214" y="75"/>
                  </a:cubicBezTo>
                  <a:cubicBezTo>
                    <a:pt x="214" y="48"/>
                    <a:pt x="193" y="31"/>
                    <a:pt x="157" y="27"/>
                  </a:cubicBezTo>
                  <a:cubicBezTo>
                    <a:pt x="138" y="9"/>
                    <a:pt x="116" y="0"/>
                    <a:pt x="92" y="1"/>
                  </a:cubicBezTo>
                  <a:cubicBezTo>
                    <a:pt x="91" y="1"/>
                    <a:pt x="90" y="1"/>
                    <a:pt x="89" y="1"/>
                  </a:cubicBezTo>
                  <a:cubicBezTo>
                    <a:pt x="65" y="1"/>
                    <a:pt x="44" y="10"/>
                    <a:pt x="24" y="29"/>
                  </a:cubicBezTo>
                  <a:cubicBezTo>
                    <a:pt x="3" y="49"/>
                    <a:pt x="0" y="73"/>
                    <a:pt x="0" y="73"/>
                  </a:cubicBezTo>
                  <a:cubicBezTo>
                    <a:pt x="0" y="76"/>
                    <a:pt x="0" y="78"/>
                    <a:pt x="2" y="79"/>
                  </a:cubicBezTo>
                  <a:close/>
                  <a:moveTo>
                    <a:pt x="164" y="78"/>
                  </a:moveTo>
                  <a:cubicBezTo>
                    <a:pt x="164" y="74"/>
                    <a:pt x="168" y="70"/>
                    <a:pt x="173" y="70"/>
                  </a:cubicBezTo>
                  <a:cubicBezTo>
                    <a:pt x="177" y="70"/>
                    <a:pt x="181" y="74"/>
                    <a:pt x="181" y="78"/>
                  </a:cubicBezTo>
                  <a:cubicBezTo>
                    <a:pt x="181" y="83"/>
                    <a:pt x="177" y="87"/>
                    <a:pt x="173" y="87"/>
                  </a:cubicBezTo>
                  <a:cubicBezTo>
                    <a:pt x="168" y="87"/>
                    <a:pt x="164" y="83"/>
                    <a:pt x="164" y="78"/>
                  </a:cubicBezTo>
                  <a:close/>
                  <a:moveTo>
                    <a:pt x="99" y="15"/>
                  </a:moveTo>
                  <a:cubicBezTo>
                    <a:pt x="111" y="16"/>
                    <a:pt x="122" y="20"/>
                    <a:pt x="132" y="26"/>
                  </a:cubicBezTo>
                  <a:cubicBezTo>
                    <a:pt x="99" y="26"/>
                    <a:pt x="99" y="26"/>
                    <a:pt x="99" y="26"/>
                  </a:cubicBezTo>
                  <a:lnTo>
                    <a:pt x="99" y="15"/>
                  </a:lnTo>
                  <a:close/>
                  <a:moveTo>
                    <a:pt x="85" y="26"/>
                  </a:moveTo>
                  <a:cubicBezTo>
                    <a:pt x="51" y="26"/>
                    <a:pt x="51" y="26"/>
                    <a:pt x="51" y="26"/>
                  </a:cubicBezTo>
                  <a:cubicBezTo>
                    <a:pt x="62" y="20"/>
                    <a:pt x="73" y="16"/>
                    <a:pt x="85" y="15"/>
                  </a:cubicBezTo>
                  <a:lnTo>
                    <a:pt x="85" y="26"/>
                  </a:lnTo>
                  <a:close/>
                  <a:moveTo>
                    <a:pt x="26" y="78"/>
                  </a:moveTo>
                  <a:cubicBezTo>
                    <a:pt x="26" y="74"/>
                    <a:pt x="30" y="70"/>
                    <a:pt x="34" y="70"/>
                  </a:cubicBezTo>
                  <a:cubicBezTo>
                    <a:pt x="39" y="70"/>
                    <a:pt x="43" y="74"/>
                    <a:pt x="43" y="78"/>
                  </a:cubicBezTo>
                  <a:cubicBezTo>
                    <a:pt x="43" y="83"/>
                    <a:pt x="39" y="87"/>
                    <a:pt x="34" y="87"/>
                  </a:cubicBezTo>
                  <a:cubicBezTo>
                    <a:pt x="30" y="87"/>
                    <a:pt x="26" y="83"/>
                    <a:pt x="26" y="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tx2"/>
                </a:solidFill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98061" y="347611"/>
            <a:ext cx="7578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5242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3"/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0FD9822F-CFB3-4241-A51E-9762EA2B808B}"/>
              </a:ext>
            </a:extLst>
          </p:cNvPr>
          <p:cNvSpPr/>
          <p:nvPr/>
        </p:nvSpPr>
        <p:spPr>
          <a:xfrm>
            <a:off x="861546" y="1539814"/>
            <a:ext cx="2768505" cy="2349599"/>
          </a:xfrm>
          <a:prstGeom prst="flowChartConnector">
            <a:avLst/>
          </a:prstGeom>
          <a:blipFill rotWithShape="1">
            <a:blip r:embed="rId3"/>
            <a:srcRect/>
            <a:stretch>
              <a:fillRect l="-6000" r="-6000"/>
            </a:stretch>
          </a:blip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2EEF3-1264-4A71-AD55-568D1E50BD6A}"/>
              </a:ext>
            </a:extLst>
          </p:cNvPr>
          <p:cNvSpPr txBox="1"/>
          <p:nvPr/>
        </p:nvSpPr>
        <p:spPr>
          <a:xfrm>
            <a:off x="99449" y="368378"/>
            <a:ext cx="5897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창업 아이디어 배경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D9B62A-94BA-494A-A22E-FE05A3090298}"/>
              </a:ext>
            </a:extLst>
          </p:cNvPr>
          <p:cNvGrpSpPr/>
          <p:nvPr/>
        </p:nvGrpSpPr>
        <p:grpSpPr>
          <a:xfrm>
            <a:off x="4132480" y="2400073"/>
            <a:ext cx="7122458" cy="896821"/>
            <a:chOff x="4490105" y="2751127"/>
            <a:chExt cx="7122458" cy="8968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3BB68DA-C431-4A3F-BBF1-FB9EC378E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1575"/>
            <a:stretch/>
          </p:blipFill>
          <p:spPr>
            <a:xfrm>
              <a:off x="4490105" y="2751127"/>
              <a:ext cx="7122458" cy="89682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FA699A-91EE-4292-B1F1-082D014AF463}"/>
                </a:ext>
              </a:extLst>
            </p:cNvPr>
            <p:cNvSpPr/>
            <p:nvPr/>
          </p:nvSpPr>
          <p:spPr>
            <a:xfrm>
              <a:off x="4572000" y="2751127"/>
              <a:ext cx="1445342" cy="464878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3AB908D-0B11-4B58-A3AC-8DD52620825A}"/>
              </a:ext>
            </a:extLst>
          </p:cNvPr>
          <p:cNvGrpSpPr/>
          <p:nvPr/>
        </p:nvGrpSpPr>
        <p:grpSpPr>
          <a:xfrm>
            <a:off x="5060883" y="1324675"/>
            <a:ext cx="5112653" cy="1001621"/>
            <a:chOff x="3577167" y="3960935"/>
            <a:chExt cx="5112653" cy="85049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28061BA-403B-441C-8963-370A7C3E7FE3}"/>
                </a:ext>
              </a:extLst>
            </p:cNvPr>
            <p:cNvGrpSpPr/>
            <p:nvPr/>
          </p:nvGrpSpPr>
          <p:grpSpPr>
            <a:xfrm>
              <a:off x="3577167" y="3964150"/>
              <a:ext cx="5112653" cy="847282"/>
              <a:chOff x="897106" y="3317065"/>
              <a:chExt cx="6687483" cy="809738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9409562E-8D19-4A70-9D66-48EA03668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106" y="3317065"/>
                <a:ext cx="6687483" cy="80973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22D5B37-9C17-410F-B55A-995567400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5063" y="3834985"/>
                <a:ext cx="838800" cy="272394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BAFEB11-97FE-42CB-8673-BF740EB83E97}"/>
                </a:ext>
              </a:extLst>
            </p:cNvPr>
            <p:cNvSpPr/>
            <p:nvPr/>
          </p:nvSpPr>
          <p:spPr>
            <a:xfrm>
              <a:off x="5308172" y="3960935"/>
              <a:ext cx="1082796" cy="45877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E497F84-0781-4AAD-A93D-A4447C9AAF65}"/>
              </a:ext>
            </a:extLst>
          </p:cNvPr>
          <p:cNvGrpSpPr/>
          <p:nvPr/>
        </p:nvGrpSpPr>
        <p:grpSpPr>
          <a:xfrm>
            <a:off x="6502410" y="2889656"/>
            <a:ext cx="4752528" cy="754499"/>
            <a:chOff x="6800887" y="4999761"/>
            <a:chExt cx="4752528" cy="7544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B5B447A-1EBA-4FB1-A4D0-4313C01425D5}"/>
                </a:ext>
              </a:extLst>
            </p:cNvPr>
            <p:cNvGrpSpPr/>
            <p:nvPr/>
          </p:nvGrpSpPr>
          <p:grpSpPr>
            <a:xfrm>
              <a:off x="6800887" y="4999761"/>
              <a:ext cx="4752528" cy="754499"/>
              <a:chOff x="611565" y="2389593"/>
              <a:chExt cx="7209958" cy="1259902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6595A38-ECDC-4303-9FEE-9912009B6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565" y="2389593"/>
                <a:ext cx="7209958" cy="113670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635A004-1516-4A14-AB82-2D957A7A9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8032" y="3299909"/>
                <a:ext cx="1273491" cy="349586"/>
              </a:xfrm>
              <a:prstGeom prst="rect">
                <a:avLst/>
              </a:prstGeom>
            </p:spPr>
          </p:pic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F05D1D7-7A4F-4B05-B227-5FBE3AD79ECC}"/>
                </a:ext>
              </a:extLst>
            </p:cNvPr>
            <p:cNvSpPr/>
            <p:nvPr/>
          </p:nvSpPr>
          <p:spPr>
            <a:xfrm>
              <a:off x="8689819" y="4999761"/>
              <a:ext cx="1211265" cy="368652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ED1164-F6F1-477B-85D8-1241BAC3E5CB}"/>
              </a:ext>
            </a:extLst>
          </p:cNvPr>
          <p:cNvSpPr txBox="1"/>
          <p:nvPr/>
        </p:nvSpPr>
        <p:spPr>
          <a:xfrm>
            <a:off x="1532589" y="5413096"/>
            <a:ext cx="8929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sym typeface="Wingdings" panose="05000000000000000000" pitchFamily="2" charset="2"/>
              </a:rPr>
              <a:t>지연을 예측하여 효율적인 시간 활용 필요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0AF1D008-F38D-4F87-A2B0-8044BE9867D5}"/>
              </a:ext>
            </a:extLst>
          </p:cNvPr>
          <p:cNvSpPr/>
          <p:nvPr/>
        </p:nvSpPr>
        <p:spPr>
          <a:xfrm>
            <a:off x="5183088" y="3889413"/>
            <a:ext cx="953257" cy="1254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4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5E932E7B-3E01-47DA-B568-0F2C9588AC44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33D71C-1322-40C8-A5DC-553CC5F1AD86}"/>
              </a:ext>
            </a:extLst>
          </p:cNvPr>
          <p:cNvSpPr txBox="1"/>
          <p:nvPr/>
        </p:nvSpPr>
        <p:spPr>
          <a:xfrm>
            <a:off x="198061" y="347611"/>
            <a:ext cx="3149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현황 분석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06A85CF4-EFB3-4EBE-8E70-78E9BEF6D4C1}"/>
              </a:ext>
            </a:extLst>
          </p:cNvPr>
          <p:cNvCxnSpPr>
            <a:cxnSpLocks/>
          </p:cNvCxnSpPr>
          <p:nvPr/>
        </p:nvCxnSpPr>
        <p:spPr>
          <a:xfrm>
            <a:off x="5843751" y="1584434"/>
            <a:ext cx="0" cy="4587766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651861-25D7-4CFE-B6F8-B81C51A07827}"/>
              </a:ext>
            </a:extLst>
          </p:cNvPr>
          <p:cNvSpPr txBox="1"/>
          <p:nvPr/>
        </p:nvSpPr>
        <p:spPr>
          <a:xfrm>
            <a:off x="524959" y="2017570"/>
            <a:ext cx="511024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공항 공사의 지연 기준</a:t>
            </a:r>
            <a:endParaRPr lang="en-US" altLang="ko-KR" sz="2800" b="1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항공기 운항예정 시간</a:t>
            </a:r>
            <a:r>
              <a:rPr lang="en-US" altLang="ko-KR" sz="2000" dirty="0"/>
              <a:t>(</a:t>
            </a:r>
            <a:r>
              <a:rPr lang="ko-KR" altLang="en-US" sz="2000" dirty="0"/>
              <a:t>스케줄 시간</a:t>
            </a:r>
            <a:r>
              <a:rPr lang="en-US" altLang="ko-KR" sz="2000" dirty="0"/>
              <a:t>)</a:t>
            </a:r>
            <a:r>
              <a:rPr lang="ko-KR" altLang="en-US" sz="2000" dirty="0"/>
              <a:t>으로부터 다음의 기준을 초과한 운항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국내선</a:t>
            </a:r>
            <a:r>
              <a:rPr lang="en-US" altLang="ko-KR" sz="2000" dirty="0"/>
              <a:t> : </a:t>
            </a:r>
            <a:r>
              <a:rPr lang="ko-KR" altLang="en-US" sz="2000" dirty="0"/>
              <a:t>예정시간을 </a:t>
            </a:r>
            <a:r>
              <a:rPr lang="en-US" altLang="ko-KR" sz="2000" dirty="0"/>
              <a:t>30</a:t>
            </a:r>
            <a:r>
              <a:rPr lang="ko-KR" altLang="en-US" sz="2000" dirty="0"/>
              <a:t>분 초과하여 출발</a:t>
            </a:r>
            <a:r>
              <a:rPr lang="en-US" altLang="ko-KR" sz="2000" dirty="0"/>
              <a:t>/</a:t>
            </a:r>
            <a:r>
              <a:rPr lang="ko-KR" altLang="en-US" sz="2000" dirty="0"/>
              <a:t>도착한 운항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우리나라는 기준시점을 활주로의 이륙</a:t>
            </a:r>
            <a:r>
              <a:rPr lang="en-US" altLang="ko-KR" sz="2000" dirty="0"/>
              <a:t>(Take off) </a:t>
            </a:r>
            <a:r>
              <a:rPr lang="ko-KR" altLang="en-US" sz="2000" dirty="0"/>
              <a:t>또는 착륙</a:t>
            </a:r>
            <a:r>
              <a:rPr lang="en-US" altLang="ko-KR" sz="2000" dirty="0"/>
              <a:t>(Landing)</a:t>
            </a:r>
            <a:r>
              <a:rPr lang="ko-KR" altLang="en-US" sz="2000" dirty="0"/>
              <a:t>으로 한다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88FB2-D956-4028-820C-B9427744F152}"/>
              </a:ext>
            </a:extLst>
          </p:cNvPr>
          <p:cNvSpPr txBox="1"/>
          <p:nvPr/>
        </p:nvSpPr>
        <p:spPr>
          <a:xfrm>
            <a:off x="6208298" y="2017570"/>
            <a:ext cx="54587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우리가 정한 지연 기준</a:t>
            </a:r>
            <a:endParaRPr lang="en-US" altLang="ko-KR" sz="2800" b="1" dirty="0"/>
          </a:p>
          <a:p>
            <a:pPr algn="ctr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항공기 운항예정 시간</a:t>
            </a:r>
            <a:r>
              <a:rPr lang="en-US" altLang="ko-KR" sz="2000" dirty="0"/>
              <a:t>(</a:t>
            </a:r>
            <a:r>
              <a:rPr lang="ko-KR" altLang="en-US" sz="2000" dirty="0"/>
              <a:t>스케줄 시간</a:t>
            </a:r>
            <a:r>
              <a:rPr lang="en-US" altLang="ko-KR" sz="2000" dirty="0"/>
              <a:t>)</a:t>
            </a:r>
            <a:r>
              <a:rPr lang="ko-KR" altLang="en-US" sz="2000" dirty="0"/>
              <a:t>으로 부터 다음의 기준을 초과한 운항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국내선</a:t>
            </a:r>
            <a:r>
              <a:rPr lang="en-US" altLang="ko-KR" sz="2000" dirty="0"/>
              <a:t>: </a:t>
            </a:r>
            <a:r>
              <a:rPr lang="ko-KR" altLang="en-US" sz="2000" dirty="0"/>
              <a:t>예정시간을 </a:t>
            </a:r>
            <a:r>
              <a:rPr lang="en-US" altLang="ko-KR" sz="2000" dirty="0">
                <a:solidFill>
                  <a:srgbClr val="FF0000"/>
                </a:solidFill>
              </a:rPr>
              <a:t>5</a:t>
            </a:r>
            <a:r>
              <a:rPr lang="ko-KR" altLang="en-US" sz="2000" dirty="0">
                <a:solidFill>
                  <a:srgbClr val="FF0000"/>
                </a:solidFill>
              </a:rPr>
              <a:t>분</a:t>
            </a:r>
            <a:r>
              <a:rPr lang="ko-KR" altLang="en-US" sz="2000" dirty="0"/>
              <a:t> 이상 초과하여 출발</a:t>
            </a:r>
            <a:r>
              <a:rPr lang="en-US" altLang="ko-KR" sz="2000" dirty="0"/>
              <a:t>/</a:t>
            </a:r>
            <a:r>
              <a:rPr lang="ko-KR" altLang="en-US" sz="2000" dirty="0"/>
              <a:t>도착한 운항</a:t>
            </a:r>
          </a:p>
        </p:txBody>
      </p:sp>
    </p:spTree>
    <p:extLst>
      <p:ext uri="{BB962C8B-B14F-4D97-AF65-F5344CB8AC3E}">
        <p14:creationId xmlns:p14="http://schemas.microsoft.com/office/powerpoint/2010/main" val="41925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ubtitle 2"/>
          <p:cNvSpPr txBox="1">
            <a:spLocks/>
          </p:cNvSpPr>
          <p:nvPr/>
        </p:nvSpPr>
        <p:spPr>
          <a:xfrm>
            <a:off x="6096000" y="1712448"/>
            <a:ext cx="5964621" cy="4985962"/>
          </a:xfrm>
          <a:prstGeom prst="rect">
            <a:avLst/>
          </a:prstGeom>
        </p:spPr>
        <p:txBody>
          <a:bodyPr vert="horz" wrap="square" lIns="91422" tIns="45711" rIns="91422" bIns="45711" numCol="1" spcCol="45720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 latinLnBrk="1">
              <a:lnSpc>
                <a:spcPct val="100000"/>
              </a:lnSpc>
              <a:spcBef>
                <a:spcPts val="0"/>
              </a:spcBef>
            </a:pPr>
            <a:endParaRPr lang="en-US" altLang="ko-KR" sz="2000" b="1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/>
              <a:t>Flight_num</a:t>
            </a:r>
            <a:r>
              <a:rPr lang="en-US" altLang="ko-KR" sz="2000" dirty="0"/>
              <a:t> : </a:t>
            </a:r>
            <a:r>
              <a:rPr lang="ko-KR" altLang="en-US" sz="2000" dirty="0"/>
              <a:t>항공편명</a:t>
            </a:r>
            <a:endParaRPr lang="en-US" altLang="ko-KR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/>
              <a:t>Airline_name</a:t>
            </a:r>
            <a:r>
              <a:rPr lang="en-US" altLang="ko-KR" sz="2000" dirty="0"/>
              <a:t> : </a:t>
            </a:r>
            <a:r>
              <a:rPr lang="ko-KR" altLang="en-US" sz="2000" dirty="0"/>
              <a:t>항공사명</a:t>
            </a:r>
            <a:endParaRPr lang="en-US" altLang="ko-KR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/>
              <a:t>Arrived_airport_name</a:t>
            </a:r>
            <a:r>
              <a:rPr lang="en-US" altLang="ko-KR" sz="2000" dirty="0"/>
              <a:t> : </a:t>
            </a:r>
            <a:r>
              <a:rPr lang="ko-KR" altLang="en-US" sz="2000" dirty="0"/>
              <a:t>도착지</a:t>
            </a:r>
            <a:endParaRPr lang="en-US" altLang="ko-KR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/>
              <a:t>Boarding_airport_name</a:t>
            </a:r>
            <a:r>
              <a:rPr lang="en-US" altLang="ko-KR" sz="2000" dirty="0"/>
              <a:t> : </a:t>
            </a:r>
            <a:r>
              <a:rPr lang="ko-KR" altLang="en-US" sz="2000" dirty="0"/>
              <a:t>출발지</a:t>
            </a:r>
            <a:endParaRPr lang="en-US" altLang="ko-KR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Scheduled_time</a:t>
            </a:r>
            <a:r>
              <a:rPr lang="en-US" altLang="ko-KR" sz="2000" dirty="0"/>
              <a:t> : </a:t>
            </a:r>
            <a:r>
              <a:rPr lang="ko-KR" altLang="en-US" sz="2000" dirty="0"/>
              <a:t>예정 도착 시간</a:t>
            </a:r>
            <a:endParaRPr lang="en-US" altLang="ko-KR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Changed_time</a:t>
            </a:r>
            <a:r>
              <a:rPr lang="en-US" altLang="ko-KR" sz="2000" dirty="0"/>
              <a:t> : </a:t>
            </a:r>
            <a:r>
              <a:rPr lang="ko-KR" altLang="en-US" sz="2000" dirty="0"/>
              <a:t>실제 도착한 시간</a:t>
            </a:r>
            <a:endParaRPr lang="en-US" altLang="ko-KR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/>
              <a:t>Delay_yn</a:t>
            </a:r>
            <a:r>
              <a:rPr lang="en-US" altLang="ko-KR" sz="2000" dirty="0"/>
              <a:t> : </a:t>
            </a:r>
            <a:r>
              <a:rPr lang="ko-KR" altLang="en-US" sz="2000" dirty="0"/>
              <a:t>출발할 때 지연인지 아닌지 여부</a:t>
            </a:r>
            <a:endParaRPr lang="en-US" altLang="ko-KR" sz="2000" dirty="0"/>
          </a:p>
          <a:p>
            <a:pPr marL="342900" indent="-342900" fontAlgn="base" latinLnBrk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Delay_section</a:t>
            </a:r>
            <a:r>
              <a:rPr lang="en-US" altLang="ko-KR" sz="2000" dirty="0">
                <a:solidFill>
                  <a:srgbClr val="FF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: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도착 지연 여부 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(6</a:t>
            </a:r>
            <a:r>
              <a:rPr lang="ko-KR" altLang="en-US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가지</a:t>
            </a:r>
            <a:r>
              <a:rPr lang="en-US" altLang="ko-KR" sz="20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7AA5EFD-2883-4E31-B98E-CDEACDD8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12" y="2652571"/>
            <a:ext cx="5410644" cy="3577896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3" name="Straight Connector 3">
            <a:extLst>
              <a:ext uri="{FF2B5EF4-FFF2-40B4-BE49-F238E27FC236}">
                <a16:creationId xmlns:a16="http://schemas.microsoft.com/office/drawing/2014/main" id="{34B94BE0-8AF1-4144-9432-88430E20883D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DB4296-ADE1-4C69-94A7-95412099AA59}"/>
              </a:ext>
            </a:extLst>
          </p:cNvPr>
          <p:cNvSpPr txBox="1"/>
          <p:nvPr/>
        </p:nvSpPr>
        <p:spPr>
          <a:xfrm>
            <a:off x="198061" y="347611"/>
            <a:ext cx="3149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현황 분석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32358D12-A8DB-4163-946F-CB5DA5EEB831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4178841" y="-340352"/>
            <a:ext cx="1827817" cy="4158030"/>
          </a:xfrm>
          <a:prstGeom prst="curvedConnector2">
            <a:avLst/>
          </a:prstGeom>
          <a:ln w="1936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0059F43-D146-4577-A29E-E3D194BCA5E9}"/>
              </a:ext>
            </a:extLst>
          </p:cNvPr>
          <p:cNvSpPr txBox="1"/>
          <p:nvPr/>
        </p:nvSpPr>
        <p:spPr>
          <a:xfrm>
            <a:off x="7315200" y="409255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</a:rPr>
              <a:t>항공 </a:t>
            </a:r>
            <a:r>
              <a:rPr lang="en-US" altLang="ko-KR" sz="2400" b="1" dirty="0">
                <a:solidFill>
                  <a:srgbClr val="0070C0"/>
                </a:solidFill>
              </a:rPr>
              <a:t>API</a:t>
            </a:r>
            <a:r>
              <a:rPr lang="ko-KR" altLang="en-US" sz="2400" b="1" dirty="0">
                <a:solidFill>
                  <a:srgbClr val="0070C0"/>
                </a:solidFill>
              </a:rPr>
              <a:t>를 </a:t>
            </a:r>
            <a:r>
              <a:rPr lang="en-US" altLang="ko-KR" sz="2400" b="1" dirty="0">
                <a:solidFill>
                  <a:srgbClr val="0070C0"/>
                </a:solidFill>
              </a:rPr>
              <a:t>5</a:t>
            </a:r>
            <a:r>
              <a:rPr lang="ko-KR" altLang="en-US" sz="2400" b="1" dirty="0">
                <a:solidFill>
                  <a:srgbClr val="0070C0"/>
                </a:solidFill>
              </a:rPr>
              <a:t>분 단위로 </a:t>
            </a:r>
            <a:endParaRPr lang="en-US" altLang="ko-KR" sz="2400" b="1" dirty="0">
              <a:solidFill>
                <a:srgbClr val="0070C0"/>
              </a:solidFill>
            </a:endParaRPr>
          </a:p>
          <a:p>
            <a:r>
              <a:rPr lang="ko-KR" altLang="en-US" sz="2400" b="1" dirty="0">
                <a:solidFill>
                  <a:srgbClr val="0070C0"/>
                </a:solidFill>
              </a:rPr>
              <a:t>배치 </a:t>
            </a:r>
            <a:r>
              <a:rPr lang="ko-KR" altLang="en-US" sz="2400" b="1" dirty="0" err="1">
                <a:solidFill>
                  <a:srgbClr val="0070C0"/>
                </a:solidFill>
              </a:rPr>
              <a:t>스케쥴링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0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1CCD7D0-69D9-41E2-9B40-A35FF7601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702171"/>
              </p:ext>
            </p:extLst>
          </p:nvPr>
        </p:nvGraphicFramePr>
        <p:xfrm>
          <a:off x="5505450" y="1038225"/>
          <a:ext cx="7130433" cy="482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3C125629-FCA4-484B-9F5F-1D4FBB764286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8D63C6-5813-4DFD-ABE0-D7870B9B5380}"/>
              </a:ext>
            </a:extLst>
          </p:cNvPr>
          <p:cNvSpPr txBox="1"/>
          <p:nvPr/>
        </p:nvSpPr>
        <p:spPr>
          <a:xfrm>
            <a:off x="198061" y="347611"/>
            <a:ext cx="3149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현황 분석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691E9-CA18-40D6-A0C9-F8551FB3B039}"/>
              </a:ext>
            </a:extLst>
          </p:cNvPr>
          <p:cNvSpPr txBox="1"/>
          <p:nvPr/>
        </p:nvSpPr>
        <p:spPr>
          <a:xfrm>
            <a:off x="8896350" y="5858399"/>
            <a:ext cx="3295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4.27~6.08</a:t>
            </a:r>
            <a:r>
              <a:rPr lang="ko-KR" altLang="en-US" sz="1200" dirty="0">
                <a:solidFill>
                  <a:srgbClr val="0070C0"/>
                </a:solidFill>
              </a:rPr>
              <a:t>일 까지 데이터 </a:t>
            </a:r>
            <a:r>
              <a:rPr lang="en-US" altLang="ko-KR" sz="1200" dirty="0">
                <a:solidFill>
                  <a:srgbClr val="0070C0"/>
                </a:solidFill>
              </a:rPr>
              <a:t>null</a:t>
            </a:r>
            <a:r>
              <a:rPr lang="ko-KR" altLang="en-US" sz="1200" dirty="0">
                <a:solidFill>
                  <a:srgbClr val="0070C0"/>
                </a:solidFill>
              </a:rPr>
              <a:t>값 제거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FB4AF-4CF6-4011-9C79-F15653C551DD}"/>
              </a:ext>
            </a:extLst>
          </p:cNvPr>
          <p:cNvSpPr txBox="1"/>
          <p:nvPr/>
        </p:nvSpPr>
        <p:spPr>
          <a:xfrm>
            <a:off x="525275" y="2735896"/>
            <a:ext cx="63722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제주공항의 </a:t>
            </a:r>
            <a:r>
              <a:rPr lang="en-US" altLang="ko-KR" sz="2800" b="1" dirty="0"/>
              <a:t>5</a:t>
            </a:r>
            <a:r>
              <a:rPr lang="ko-KR" altLang="en-US" sz="2800" b="1" dirty="0"/>
              <a:t>분 이상 출발 지연</a:t>
            </a:r>
            <a:endParaRPr lang="en-US" altLang="ko-KR" sz="2800" b="1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총 </a:t>
            </a:r>
            <a:r>
              <a:rPr lang="en-US" altLang="ko-KR" sz="2000" dirty="0"/>
              <a:t>14,079</a:t>
            </a:r>
            <a:r>
              <a:rPr lang="ko-KR" altLang="en-US" sz="2000" dirty="0"/>
              <a:t>의 운항중에 </a:t>
            </a:r>
            <a:r>
              <a:rPr lang="en-US" altLang="ko-KR" sz="2000" dirty="0"/>
              <a:t>13,401</a:t>
            </a:r>
            <a:r>
              <a:rPr lang="ko-KR" altLang="en-US" sz="2000" dirty="0"/>
              <a:t>건의 정상 운행과 </a:t>
            </a:r>
            <a:r>
              <a:rPr lang="en-US" altLang="ko-KR" sz="2000" dirty="0"/>
              <a:t>678</a:t>
            </a:r>
            <a:r>
              <a:rPr lang="ko-KR" altLang="en-US" sz="2000" dirty="0"/>
              <a:t>건의 지연이 발생한 것을 알 수 있다</a:t>
            </a:r>
            <a:r>
              <a:rPr lang="en-US" altLang="ko-KR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약 </a:t>
            </a:r>
            <a:r>
              <a:rPr lang="en-US" altLang="ko-KR" sz="2000" dirty="0"/>
              <a:t>4.8% </a:t>
            </a:r>
            <a:r>
              <a:rPr lang="ko-KR" altLang="en-US" sz="2000" dirty="0"/>
              <a:t>비율로 출발지연이 발생한다</a:t>
            </a:r>
            <a:r>
              <a:rPr lang="en-US" altLang="ko-K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67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702759" y="3149977"/>
            <a:ext cx="5213350" cy="2554527"/>
          </a:xfrm>
          <a:prstGeom prst="rect">
            <a:avLst/>
          </a:prstGeom>
        </p:spPr>
        <p:txBody>
          <a:bodyPr vert="horz" wrap="square" lIns="91422" tIns="45711" rIns="91422" bIns="45711" numCol="1" spcCol="45720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latin typeface="+mn-lt"/>
              </a:rPr>
              <a:t>총 </a:t>
            </a:r>
            <a:r>
              <a:rPr lang="en-US" altLang="ko-KR" sz="2000" dirty="0">
                <a:latin typeface="+mn-lt"/>
              </a:rPr>
              <a:t>13,401</a:t>
            </a:r>
            <a:r>
              <a:rPr lang="ko-KR" altLang="en-US" sz="2000" dirty="0">
                <a:latin typeface="+mn-lt"/>
              </a:rPr>
              <a:t>건 중에서 </a:t>
            </a:r>
          </a:p>
          <a:p>
            <a:pPr fontAlgn="base" latinLnBrk="1"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latin typeface="+mn-lt"/>
              </a:rPr>
              <a:t>제시간에 도착했을 때 </a:t>
            </a:r>
            <a:r>
              <a:rPr lang="en-US" altLang="ko-KR" sz="2000" dirty="0">
                <a:latin typeface="+mn-lt"/>
              </a:rPr>
              <a:t>: 6343</a:t>
            </a:r>
            <a:r>
              <a:rPr lang="ko-KR" altLang="en-US" sz="2000" dirty="0">
                <a:latin typeface="+mn-lt"/>
              </a:rPr>
              <a:t>건 </a:t>
            </a:r>
            <a:r>
              <a:rPr lang="en-US" altLang="ko-KR" sz="2000" dirty="0">
                <a:latin typeface="+mn-lt"/>
              </a:rPr>
              <a:t>(47.3%)</a:t>
            </a:r>
            <a:endParaRPr lang="ko-KR" altLang="en-US" sz="2000" dirty="0">
              <a:latin typeface="+mn-lt"/>
            </a:endParaRPr>
          </a:p>
          <a:p>
            <a:pPr fontAlgn="base" latinLnBrk="1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+mn-lt"/>
              </a:rPr>
              <a:t>1~5</a:t>
            </a:r>
            <a:r>
              <a:rPr lang="ko-KR" altLang="en-US" sz="2000" dirty="0">
                <a:latin typeface="+mn-lt"/>
              </a:rPr>
              <a:t>분 늦게 도착했을 때 </a:t>
            </a:r>
            <a:r>
              <a:rPr lang="en-US" altLang="ko-KR" sz="2000" dirty="0">
                <a:latin typeface="+mn-lt"/>
              </a:rPr>
              <a:t>: 763</a:t>
            </a:r>
            <a:r>
              <a:rPr lang="ko-KR" altLang="en-US" sz="2000" dirty="0">
                <a:latin typeface="+mn-lt"/>
              </a:rPr>
              <a:t>건 </a:t>
            </a:r>
            <a:r>
              <a:rPr lang="en-US" altLang="ko-KR" sz="2000" dirty="0">
                <a:latin typeface="+mn-lt"/>
              </a:rPr>
              <a:t>(5.7%) </a:t>
            </a:r>
            <a:endParaRPr lang="ko-KR" altLang="en-US" sz="2000" dirty="0">
              <a:latin typeface="+mn-lt"/>
            </a:endParaRPr>
          </a:p>
          <a:p>
            <a:pPr fontAlgn="base" latinLnBrk="1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+mn-lt"/>
              </a:rPr>
              <a:t>5~10</a:t>
            </a:r>
            <a:r>
              <a:rPr lang="ko-KR" altLang="en-US" sz="2000" dirty="0">
                <a:latin typeface="+mn-lt"/>
              </a:rPr>
              <a:t>분 늦게 도착했을 때 </a:t>
            </a:r>
            <a:r>
              <a:rPr lang="en-US" altLang="ko-KR" sz="2000" dirty="0">
                <a:latin typeface="+mn-lt"/>
              </a:rPr>
              <a:t>: 1654</a:t>
            </a:r>
            <a:r>
              <a:rPr lang="ko-KR" altLang="en-US" sz="2000" dirty="0">
                <a:latin typeface="+mn-lt"/>
              </a:rPr>
              <a:t>건 </a:t>
            </a:r>
            <a:r>
              <a:rPr lang="en-US" altLang="ko-KR" sz="2000" dirty="0">
                <a:latin typeface="+mn-lt"/>
              </a:rPr>
              <a:t>(12.3%)</a:t>
            </a:r>
            <a:endParaRPr lang="ko-KR" altLang="en-US" sz="2000" dirty="0">
              <a:latin typeface="+mn-lt"/>
            </a:endParaRPr>
          </a:p>
          <a:p>
            <a:pPr fontAlgn="base" latinLnBrk="1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+mn-lt"/>
              </a:rPr>
              <a:t>10~20</a:t>
            </a:r>
            <a:r>
              <a:rPr lang="ko-KR" altLang="en-US" sz="2000" dirty="0">
                <a:latin typeface="+mn-lt"/>
              </a:rPr>
              <a:t>분 늦게 도착했을 때 </a:t>
            </a:r>
            <a:r>
              <a:rPr lang="en-US" altLang="ko-KR" sz="2000" dirty="0">
                <a:latin typeface="+mn-lt"/>
              </a:rPr>
              <a:t>: 3944</a:t>
            </a:r>
            <a:r>
              <a:rPr lang="ko-KR" altLang="en-US" sz="2000" dirty="0">
                <a:latin typeface="+mn-lt"/>
              </a:rPr>
              <a:t>건 </a:t>
            </a:r>
            <a:r>
              <a:rPr lang="en-US" altLang="ko-KR" sz="2000" dirty="0">
                <a:latin typeface="+mn-lt"/>
              </a:rPr>
              <a:t>(29.4%)</a:t>
            </a:r>
            <a:endParaRPr lang="ko-KR" altLang="en-US" sz="2000" dirty="0">
              <a:latin typeface="+mn-lt"/>
            </a:endParaRPr>
          </a:p>
          <a:p>
            <a:pPr fontAlgn="base" latinLnBrk="1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+mn-lt"/>
              </a:rPr>
              <a:t>20~30</a:t>
            </a:r>
            <a:r>
              <a:rPr lang="ko-KR" altLang="en-US" sz="2000" dirty="0">
                <a:latin typeface="+mn-lt"/>
              </a:rPr>
              <a:t>분 늦게 도착했을 때 </a:t>
            </a:r>
            <a:r>
              <a:rPr lang="en-US" altLang="ko-KR" sz="2000" dirty="0">
                <a:latin typeface="+mn-lt"/>
              </a:rPr>
              <a:t>: 521</a:t>
            </a:r>
            <a:r>
              <a:rPr lang="ko-KR" altLang="en-US" sz="2000" dirty="0">
                <a:latin typeface="+mn-lt"/>
              </a:rPr>
              <a:t>건 </a:t>
            </a:r>
            <a:r>
              <a:rPr lang="en-US" altLang="ko-KR" sz="2000" dirty="0">
                <a:latin typeface="+mn-lt"/>
              </a:rPr>
              <a:t>(3.9%)</a:t>
            </a:r>
            <a:endParaRPr lang="ko-KR" altLang="en-US" sz="2000" dirty="0">
              <a:latin typeface="+mn-lt"/>
            </a:endParaRPr>
          </a:p>
          <a:p>
            <a:pPr fontAlgn="base" latinLnBrk="1"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>
                <a:latin typeface="+mn-lt"/>
              </a:rPr>
              <a:t>30</a:t>
            </a:r>
            <a:r>
              <a:rPr lang="ko-KR" altLang="en-US" sz="2000" dirty="0">
                <a:latin typeface="+mn-lt"/>
              </a:rPr>
              <a:t>분 이상 늦게 도착했을 때 </a:t>
            </a:r>
            <a:r>
              <a:rPr lang="en-US" altLang="ko-KR" sz="2000" dirty="0">
                <a:latin typeface="+mn-lt"/>
              </a:rPr>
              <a:t>: 119</a:t>
            </a:r>
            <a:r>
              <a:rPr lang="ko-KR" altLang="en-US" sz="2000" dirty="0">
                <a:latin typeface="+mn-lt"/>
              </a:rPr>
              <a:t>건 </a:t>
            </a:r>
            <a:r>
              <a:rPr lang="en-US" altLang="ko-KR" sz="2000" dirty="0">
                <a:latin typeface="+mn-lt"/>
              </a:rPr>
              <a:t>(0.9%)</a:t>
            </a:r>
            <a:endParaRPr lang="ko-KR" altLang="en-US" sz="2000" dirty="0">
              <a:latin typeface="+mn-lt"/>
            </a:endParaRPr>
          </a:p>
          <a:p>
            <a:pPr fontAlgn="base" latinLnBrk="1"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>
                <a:latin typeface="+mn-lt"/>
              </a:rPr>
              <a:t>결항되었을 때 </a:t>
            </a:r>
            <a:r>
              <a:rPr lang="en-US" altLang="ko-KR" sz="2000" dirty="0">
                <a:latin typeface="+mn-lt"/>
              </a:rPr>
              <a:t>: 57</a:t>
            </a:r>
            <a:r>
              <a:rPr lang="ko-KR" altLang="en-US" sz="2000" dirty="0">
                <a:latin typeface="+mn-lt"/>
              </a:rPr>
              <a:t>건</a:t>
            </a:r>
            <a:r>
              <a:rPr lang="en-US" altLang="ko-KR" sz="2000" dirty="0">
                <a:latin typeface="+mn-lt"/>
              </a:rPr>
              <a:t>(0.4%)</a:t>
            </a:r>
            <a:endParaRPr lang="ko-KR" altLang="en-US" sz="20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530" y="2242917"/>
            <a:ext cx="4516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solidFill>
                  <a:schemeClr val="tx2"/>
                </a:solidFill>
                <a:latin typeface="Montserrat" panose="00000500000000000000" pitchFamily="50" charset="0"/>
                <a:ea typeface="Montserrat Light" charset="0"/>
                <a:cs typeface="Montserrat Light" charset="0"/>
              </a:rPr>
              <a:t>제시간에 출발했는데</a:t>
            </a:r>
            <a:r>
              <a:rPr lang="en-US" altLang="ko-KR" sz="2800" b="1" spc="300" dirty="0">
                <a:solidFill>
                  <a:schemeClr val="tx2"/>
                </a:solidFill>
                <a:latin typeface="Montserrat" panose="00000500000000000000" pitchFamily="50" charset="0"/>
                <a:ea typeface="Montserrat Light" charset="0"/>
                <a:cs typeface="Montserrat Light" charset="0"/>
              </a:rPr>
              <a:t>…</a:t>
            </a:r>
            <a:endParaRPr lang="en-US" sz="2800" b="1" spc="300" dirty="0">
              <a:solidFill>
                <a:schemeClr val="tx2"/>
              </a:solidFill>
              <a:latin typeface="Montserrat" panose="00000500000000000000" pitchFamily="50" charset="0"/>
              <a:ea typeface="Montserrat Light" charset="0"/>
              <a:cs typeface="Montserrat Light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25457754-B7F0-4ABD-869D-3EDF78AA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892" y="1408395"/>
            <a:ext cx="5355590" cy="4784663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148ACB71-CCD6-4336-A86F-9C8BE9E38A7F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103E29-4CED-4F4C-973B-D0F814556785}"/>
              </a:ext>
            </a:extLst>
          </p:cNvPr>
          <p:cNvSpPr txBox="1"/>
          <p:nvPr/>
        </p:nvSpPr>
        <p:spPr>
          <a:xfrm>
            <a:off x="198061" y="347611"/>
            <a:ext cx="3149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현황 분석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07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811530" y="3125132"/>
            <a:ext cx="5213350" cy="2823832"/>
          </a:xfrm>
          <a:prstGeom prst="rect">
            <a:avLst/>
          </a:prstGeom>
        </p:spPr>
        <p:txBody>
          <a:bodyPr vert="horz" wrap="square" lIns="91422" tIns="45711" rIns="91422" bIns="45711" numCol="1" spcCol="457200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총 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6609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건</a:t>
            </a:r>
            <a:endParaRPr lang="en-US" altLang="ko-KR" sz="2000" dirty="0">
              <a:solidFill>
                <a:srgbClr val="53575A"/>
              </a:solidFill>
              <a:latin typeface="+mn-lt"/>
              <a:ea typeface="KBIZ한마음고딕 R" panose="02020503020101020101" pitchFamily="18" charset="-127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제시간에 도착 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: 8% (530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건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1~5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분 늦게 도착 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: 4.1% (272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건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5~10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분 늦게 도착 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: 21% (1384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건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10~20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분 늦게 도착 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: 57.5% (3802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건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20~30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분 늦게 도착 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: 7.4% (491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건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30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분 이상 늦게 도착 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: 1.6% (104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건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결항 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: 0.4% (26</a:t>
            </a:r>
            <a:r>
              <a:rPr lang="ko-KR" altLang="en-US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건</a:t>
            </a:r>
            <a:r>
              <a:rPr lang="en-US" altLang="ko-KR" sz="2000" dirty="0">
                <a:solidFill>
                  <a:srgbClr val="53575A"/>
                </a:solidFill>
                <a:latin typeface="+mn-lt"/>
                <a:ea typeface="KBIZ한마음고딕 R" panose="020205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530" y="1938125"/>
            <a:ext cx="4516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solidFill>
                  <a:schemeClr val="tx2"/>
                </a:solidFill>
                <a:latin typeface="Montserrat" panose="00000500000000000000" pitchFamily="50" charset="0"/>
              </a:rPr>
              <a:t>제 시간에 출발했는데</a:t>
            </a:r>
            <a:r>
              <a:rPr lang="en-US" altLang="ko-KR" sz="2800" b="1" spc="300" dirty="0">
                <a:solidFill>
                  <a:schemeClr val="tx2"/>
                </a:solidFill>
                <a:latin typeface="Montserrat" panose="00000500000000000000" pitchFamily="50" charset="0"/>
              </a:rPr>
              <a:t>, </a:t>
            </a:r>
            <a:r>
              <a:rPr lang="ko-KR" altLang="en-US" sz="2800" b="1" spc="300" dirty="0">
                <a:solidFill>
                  <a:schemeClr val="tx2"/>
                </a:solidFill>
                <a:latin typeface="Montserrat" panose="00000500000000000000" pitchFamily="50" charset="0"/>
              </a:rPr>
              <a:t>이렇게 늦게 도착한다고</a:t>
            </a:r>
            <a:r>
              <a:rPr lang="en-US" altLang="ko-KR" sz="2800" b="1" spc="300" dirty="0">
                <a:solidFill>
                  <a:schemeClr val="tx2"/>
                </a:solidFill>
                <a:latin typeface="Montserrat" panose="00000500000000000000" pitchFamily="50" charset="0"/>
              </a:rPr>
              <a:t>?  </a:t>
            </a:r>
            <a:endParaRPr lang="en-US" altLang="zh-CN" sz="2800" b="1" spc="3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134945-C5F7-411C-806A-EBAB21103C16}"/>
              </a:ext>
            </a:extLst>
          </p:cNvPr>
          <p:cNvGrpSpPr/>
          <p:nvPr/>
        </p:nvGrpSpPr>
        <p:grpSpPr>
          <a:xfrm>
            <a:off x="5812583" y="1500660"/>
            <a:ext cx="6476962" cy="4907547"/>
            <a:chOff x="5875338" y="595223"/>
            <a:chExt cx="6476962" cy="4907547"/>
          </a:xfrm>
        </p:grpSpPr>
        <p:pic>
          <p:nvPicPr>
            <p:cNvPr id="9" name="_x423553376" descr="EMB0000343c0dde">
              <a:extLst>
                <a:ext uri="{FF2B5EF4-FFF2-40B4-BE49-F238E27FC236}">
                  <a16:creationId xmlns:a16="http://schemas.microsoft.com/office/drawing/2014/main" id="{470C7562-66A7-4FBD-BD57-8E398E795A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4" b="4851"/>
            <a:stretch/>
          </p:blipFill>
          <p:spPr bwMode="auto">
            <a:xfrm>
              <a:off x="5875338" y="595223"/>
              <a:ext cx="6316662" cy="490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942B40-8538-4898-A2CE-8D51A482C0D1}"/>
                </a:ext>
              </a:extLst>
            </p:cNvPr>
            <p:cNvGrpSpPr/>
            <p:nvPr/>
          </p:nvGrpSpPr>
          <p:grpSpPr>
            <a:xfrm>
              <a:off x="9207950" y="631086"/>
              <a:ext cx="3144350" cy="961231"/>
              <a:chOff x="6408034" y="1601774"/>
              <a:chExt cx="3144350" cy="9612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AE5236-B4C1-40F1-A2E8-FCBF489C7457}"/>
                  </a:ext>
                </a:extLst>
              </p:cNvPr>
              <p:cNvSpPr txBox="1"/>
              <p:nvPr/>
            </p:nvSpPr>
            <p:spPr>
              <a:xfrm>
                <a:off x="8062643" y="1601774"/>
                <a:ext cx="1489741" cy="64633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rgbClr val="FF0000"/>
                    </a:solidFill>
                  </a:rPr>
                  <a:t>12%</a:t>
                </a:r>
                <a:endParaRPr lang="ko-KR" altLang="en-US" sz="3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0C501CD-C814-4DF3-A80D-FB0A3C2A3D0D}"/>
                  </a:ext>
                </a:extLst>
              </p:cNvPr>
              <p:cNvSpPr/>
              <p:nvPr/>
            </p:nvSpPr>
            <p:spPr>
              <a:xfrm>
                <a:off x="6408034" y="1653289"/>
                <a:ext cx="1489741" cy="9097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E37F4E24-6F0F-4EE9-A0A4-F9666CA99657}"/>
                  </a:ext>
                </a:extLst>
              </p:cNvPr>
              <p:cNvCxnSpPr>
                <a:endCxn id="11" idx="1"/>
              </p:cNvCxnSpPr>
              <p:nvPr/>
            </p:nvCxnSpPr>
            <p:spPr>
              <a:xfrm flipV="1">
                <a:off x="7344139" y="1924940"/>
                <a:ext cx="718504" cy="16415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07E07A90-B9D0-4B5D-832C-23146BB59487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EEE460-35C5-42AB-9E86-7AF5A3EF4F40}"/>
              </a:ext>
            </a:extLst>
          </p:cNvPr>
          <p:cNvSpPr txBox="1"/>
          <p:nvPr/>
        </p:nvSpPr>
        <p:spPr>
          <a:xfrm>
            <a:off x="198061" y="347611"/>
            <a:ext cx="3149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현황 분석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77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3">
            <a:extLst>
              <a:ext uri="{FF2B5EF4-FFF2-40B4-BE49-F238E27FC236}">
                <a16:creationId xmlns:a16="http://schemas.microsoft.com/office/drawing/2014/main" id="{34B94BE0-8AF1-4144-9432-88430E20883D}"/>
              </a:ext>
            </a:extLst>
          </p:cNvPr>
          <p:cNvCxnSpPr>
            <a:cxnSpLocks/>
          </p:cNvCxnSpPr>
          <p:nvPr/>
        </p:nvCxnSpPr>
        <p:spPr>
          <a:xfrm>
            <a:off x="308412" y="1159828"/>
            <a:ext cx="3402976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DB4296-ADE1-4C69-94A7-95412099AA59}"/>
              </a:ext>
            </a:extLst>
          </p:cNvPr>
          <p:cNvSpPr txBox="1"/>
          <p:nvPr/>
        </p:nvSpPr>
        <p:spPr>
          <a:xfrm>
            <a:off x="198061" y="347611"/>
            <a:ext cx="3149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현황 분석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7" name="_x215429832" descr="EMB0000354809d8">
            <a:extLst>
              <a:ext uri="{FF2B5EF4-FFF2-40B4-BE49-F238E27FC236}">
                <a16:creationId xmlns:a16="http://schemas.microsoft.com/office/drawing/2014/main" id="{FD5E3A9D-A4BE-4910-A4E7-579B99B4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98" y="1401875"/>
            <a:ext cx="7615173" cy="47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F0C16F-77F7-482E-B203-4E9E29653FF8}"/>
              </a:ext>
            </a:extLst>
          </p:cNvPr>
          <p:cNvSpPr txBox="1"/>
          <p:nvPr/>
        </p:nvSpPr>
        <p:spPr>
          <a:xfrm>
            <a:off x="8059271" y="1948714"/>
            <a:ext cx="4061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도착지연과 출발지연 추이 비교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4.27~6.08</a:t>
            </a:r>
            <a:r>
              <a:rPr lang="ko-KR" altLang="en-US" dirty="0"/>
              <a:t>일까지의 데이터를 시계열 그래프로 나타냈을 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둘의 추이를 보았을 때 그래프가 비슷하게 따라 가는 것을 볼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그래프를 통해서</a:t>
            </a:r>
            <a:r>
              <a:rPr lang="en-US" altLang="ko-KR" dirty="0"/>
              <a:t> </a:t>
            </a:r>
            <a:r>
              <a:rPr lang="ko-KR" altLang="en-US" dirty="0"/>
              <a:t>도착지연과 출발지연이 </a:t>
            </a:r>
            <a:r>
              <a:rPr lang="ko-KR" altLang="en-US" dirty="0">
                <a:solidFill>
                  <a:srgbClr val="0070C0"/>
                </a:solidFill>
              </a:rPr>
              <a:t>양의 상관관계</a:t>
            </a:r>
            <a:r>
              <a:rPr lang="ko-KR" altLang="en-US" dirty="0"/>
              <a:t>를 따르고 있다고 판단 하였다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25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821</Words>
  <Application>Microsoft Office PowerPoint</Application>
  <PresentationFormat>와이드스크린</PresentationFormat>
  <Paragraphs>184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08서울남산체 L</vt:lpstr>
      <vt:lpstr>KBIZ한마음고딕 B</vt:lpstr>
      <vt:lpstr>KBIZ한마음고딕 R</vt:lpstr>
      <vt:lpstr>Lato</vt:lpstr>
      <vt:lpstr>Montserrat</vt:lpstr>
      <vt:lpstr>Montserrat Extra</vt:lpstr>
      <vt:lpstr>Montserrat Hairline</vt:lpstr>
      <vt:lpstr>Nixie</vt:lpstr>
      <vt:lpstr>Open Sans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jihye yun</dc:creator>
  <cp:lastModifiedBy>jihye yun</cp:lastModifiedBy>
  <cp:revision>36</cp:revision>
  <dcterms:created xsi:type="dcterms:W3CDTF">2020-06-28T00:52:17Z</dcterms:created>
  <dcterms:modified xsi:type="dcterms:W3CDTF">2020-06-28T14:10:39Z</dcterms:modified>
</cp:coreProperties>
</file>